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Arimo"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elevanth.org/blog/2018/01/29/algebra-and-missingnes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661ca6e3b86a244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661ca6e3b86a244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661ca6e3b86a244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661ca6e3b86a244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661ca6e3b86a244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5661ca6e3b86a244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41a078d6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41a078d6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661ca6e3b86a244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661ca6e3b86a244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661ca6e3b86a244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661ca6e3b86a244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661ca6e3b86a244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661ca6e3b86a244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fa64b051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6fa64b051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40e05d948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740e05d94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6fa64b051f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6fa64b051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6fa64b051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6fa64b051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6fa64b051f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6fa64b051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1600"/>
              </a:spcAft>
              <a:buClr>
                <a:schemeClr val="dk1"/>
              </a:buClr>
              <a:buSzPts val="1100"/>
              <a:buFont typeface="Arial"/>
              <a:buNone/>
            </a:pPr>
            <a:r>
              <a:rPr lang="es-419" sz="1300">
                <a:solidFill>
                  <a:srgbClr val="222222"/>
                </a:solidFill>
                <a:highlight>
                  <a:schemeClr val="lt1"/>
                </a:highlight>
              </a:rPr>
              <a:t>Hamiltonian samplers can sample from such models, however. It just takes a little more work in thinking about the target distribution. This topic really needs its own post. </a:t>
            </a:r>
            <a:r>
              <a:rPr lang="es-419" sz="1300">
                <a:solidFill>
                  <a:srgbClr val="1E73BE"/>
                </a:solidFill>
                <a:highlight>
                  <a:schemeClr val="lt1"/>
                </a:highlight>
                <a:uFill>
                  <a:noFill/>
                </a:uFill>
                <a:hlinkClick r:id="rId3"/>
              </a:rPr>
              <a:t>I’ve written one here</a:t>
            </a:r>
            <a:r>
              <a:rPr lang="es-419" sz="1300">
                <a:solidFill>
                  <a:srgbClr val="222222"/>
                </a:solidFill>
                <a:highlight>
                  <a:schemeClr val="lt1"/>
                </a:highlight>
              </a:rPr>
              <a:t>. An advantage of using Hamiltonian Monte Carlo for such models is that they often end up sampling much better than going the easy way and using Gibbs. I think another advantage is that it forces the user to understand the probability model better. This is not a small benefit, in my experience.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fa64b051f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fa64b051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73f215b68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73f215b68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fa64b051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fa64b05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fa64b051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fa64b051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3fee36aee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3fee36ae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3fee36aee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3fee36ae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661ca6e3b86a244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661ca6e3b86a244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6fa64b051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6fa64b05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6.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7.png"/><Relationship Id="rId7" Type="http://schemas.openxmlformats.org/officeDocument/2006/relationships/image" Target="../media/image38.png"/><Relationship Id="rId12"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37.png"/><Relationship Id="rId5" Type="http://schemas.openxmlformats.org/officeDocument/2006/relationships/image" Target="../media/image9.png"/><Relationship Id="rId10" Type="http://schemas.openxmlformats.org/officeDocument/2006/relationships/image" Target="../media/image41.png"/><Relationship Id="rId4" Type="http://schemas.openxmlformats.org/officeDocument/2006/relationships/image" Target="../media/image5.png"/><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hyperlink" Target="http://arogozhnikov.github.io/2016/12/19/markov_chain_monte_carlo.html" TargetMode="External"/><Relationship Id="rId3" Type="http://schemas.openxmlformats.org/officeDocument/2006/relationships/hyperlink" Target="https://betanalpha.github.io/assets/case_studies/principled_bayesian_workflow.html" TargetMode="External"/><Relationship Id="rId7" Type="http://schemas.openxmlformats.org/officeDocument/2006/relationships/hyperlink" Target="http://www.stat.columbia.edu/~gelman/research/published/stan_jebs_2.pdf" TargetMode="External"/><Relationship Id="rId12" Type="http://schemas.openxmlformats.org/officeDocument/2006/relationships/hyperlink" Target="https://www.youtube.com/watch?v=a-wydhEuAm0"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statmodeling.stat.columbia.edu/2017/11/30/not-compare-speed-stan-something-else/" TargetMode="External"/><Relationship Id="rId11" Type="http://schemas.openxmlformats.org/officeDocument/2006/relationships/hyperlink" Target="https://betanalpha.github.io/writing/" TargetMode="External"/><Relationship Id="rId5" Type="http://schemas.openxmlformats.org/officeDocument/2006/relationships/hyperlink" Target="https://arxiv.org/pdf/1410.5110.pdf" TargetMode="External"/><Relationship Id="rId10" Type="http://schemas.openxmlformats.org/officeDocument/2006/relationships/hyperlink" Target="https://mc-stan.org/users/interfaces/" TargetMode="External"/><Relationship Id="rId4" Type="http://schemas.openxmlformats.org/officeDocument/2006/relationships/hyperlink" Target="https://arxiv.org/pdf/1701.02434.pdf" TargetMode="External"/><Relationship Id="rId9" Type="http://schemas.openxmlformats.org/officeDocument/2006/relationships/hyperlink" Target="https://mc-stan.org/docs/2_21/stan-users-guide/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Degrees_of_freedom" TargetMode="External"/><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en.wikipedia.org/wiki/Microscopic_scale" TargetMode="External"/><Relationship Id="rId5" Type="http://schemas.openxmlformats.org/officeDocument/2006/relationships/hyperlink" Target="https://en.wikipedia.org/wiki/Probability_theory" TargetMode="External"/><Relationship Id="rId4" Type="http://schemas.openxmlformats.org/officeDocument/2006/relationships/hyperlink" Target="https://en.wikipedia.org/wiki/Statistic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566400" y="-1183476"/>
            <a:ext cx="9840976" cy="6555601"/>
          </a:xfrm>
          <a:prstGeom prst="rect">
            <a:avLst/>
          </a:prstGeom>
          <a:noFill/>
          <a:ln>
            <a:noFill/>
          </a:ln>
        </p:spPr>
      </p:pic>
      <p:sp>
        <p:nvSpPr>
          <p:cNvPr id="55" name="Google Shape;55;p13"/>
          <p:cNvSpPr txBox="1">
            <a:spLocks noGrp="1"/>
          </p:cNvSpPr>
          <p:nvPr>
            <p:ph type="ctrTitle"/>
          </p:nvPr>
        </p:nvSpPr>
        <p:spPr>
          <a:xfrm>
            <a:off x="-477850" y="638725"/>
            <a:ext cx="10041300" cy="20526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lnSpc>
                <a:spcPct val="40000"/>
              </a:lnSpc>
              <a:spcBef>
                <a:spcPts val="0"/>
              </a:spcBef>
              <a:spcAft>
                <a:spcPts val="0"/>
              </a:spcAft>
              <a:buNone/>
            </a:pPr>
            <a:r>
              <a:rPr lang="es-419" sz="4800" b="1">
                <a:solidFill>
                  <a:srgbClr val="FFFFFF"/>
                </a:solidFill>
                <a:latin typeface="Arimo"/>
                <a:ea typeface="Arimo"/>
                <a:cs typeface="Arimo"/>
                <a:sym typeface="Arimo"/>
              </a:rPr>
              <a:t>Hamiltonian Monte Carlo &amp; </a:t>
            </a:r>
            <a:br>
              <a:rPr lang="es-419" sz="4800" b="1">
                <a:solidFill>
                  <a:srgbClr val="FFFFFF"/>
                </a:solidFill>
                <a:latin typeface="Arimo"/>
                <a:ea typeface="Arimo"/>
                <a:cs typeface="Arimo"/>
                <a:sym typeface="Arimo"/>
              </a:rPr>
            </a:br>
            <a:endParaRPr sz="4800" b="1">
              <a:solidFill>
                <a:srgbClr val="FFFFFF"/>
              </a:solidFill>
              <a:latin typeface="Arimo"/>
              <a:ea typeface="Arimo"/>
              <a:cs typeface="Arimo"/>
              <a:sym typeface="Arimo"/>
            </a:endParaRPr>
          </a:p>
          <a:p>
            <a:pPr marL="0" lvl="0" indent="0" algn="ctr" rtl="0">
              <a:lnSpc>
                <a:spcPct val="40000"/>
              </a:lnSpc>
              <a:spcBef>
                <a:spcPts val="0"/>
              </a:spcBef>
              <a:spcAft>
                <a:spcPts val="0"/>
              </a:spcAft>
              <a:buNone/>
            </a:pPr>
            <a:r>
              <a:rPr lang="es-419" sz="4800" b="1">
                <a:solidFill>
                  <a:srgbClr val="FFFFFF"/>
                </a:solidFill>
                <a:latin typeface="Arimo"/>
                <a:ea typeface="Arimo"/>
                <a:cs typeface="Arimo"/>
                <a:sym typeface="Arimo"/>
              </a:rPr>
              <a:t>the No U-Turn Sampler</a:t>
            </a:r>
            <a:endParaRPr sz="4800" b="1">
              <a:solidFill>
                <a:srgbClr val="FFFFFF"/>
              </a:solidFill>
              <a:latin typeface="Arimo"/>
              <a:ea typeface="Arimo"/>
              <a:cs typeface="Arimo"/>
              <a:sym typeface="Arimo"/>
            </a:endParaRPr>
          </a:p>
        </p:txBody>
      </p:sp>
      <p:sp>
        <p:nvSpPr>
          <p:cNvPr id="56" name="Google Shape;56;p13"/>
          <p:cNvSpPr txBox="1">
            <a:spLocks noGrp="1"/>
          </p:cNvSpPr>
          <p:nvPr>
            <p:ph type="ctrTitle"/>
          </p:nvPr>
        </p:nvSpPr>
        <p:spPr>
          <a:xfrm>
            <a:off x="1243452" y="3206575"/>
            <a:ext cx="6495300" cy="8232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s-419" sz="3000" b="1">
                <a:solidFill>
                  <a:srgbClr val="FFFFFF"/>
                </a:solidFill>
                <a:latin typeface="Arimo"/>
                <a:ea typeface="Arimo"/>
                <a:cs typeface="Arimo"/>
                <a:sym typeface="Arimo"/>
              </a:rPr>
              <a:t>Why walk when you can </a:t>
            </a:r>
            <a:r>
              <a:rPr lang="es-419" sz="3000" b="1" i="1">
                <a:solidFill>
                  <a:srgbClr val="FFFFFF"/>
                </a:solidFill>
                <a:latin typeface="Arimo"/>
                <a:ea typeface="Arimo"/>
                <a:cs typeface="Arimo"/>
                <a:sym typeface="Arimo"/>
              </a:rPr>
              <a:t>flow</a:t>
            </a:r>
            <a:r>
              <a:rPr lang="es-419" sz="3000" b="1">
                <a:solidFill>
                  <a:srgbClr val="FFFFFF"/>
                </a:solidFill>
                <a:latin typeface="Arimo"/>
                <a:ea typeface="Arimo"/>
                <a:cs typeface="Arimo"/>
                <a:sym typeface="Arimo"/>
              </a:rPr>
              <a:t>?</a:t>
            </a:r>
            <a:endParaRPr sz="1200" b="1">
              <a:solidFill>
                <a:srgbClr val="FFFFFF"/>
              </a:solidFill>
              <a:latin typeface="Arimo"/>
              <a:ea typeface="Arimo"/>
              <a:cs typeface="Arimo"/>
              <a:sym typeface="Arimo"/>
            </a:endParaRPr>
          </a:p>
        </p:txBody>
      </p:sp>
      <p:cxnSp>
        <p:nvCxnSpPr>
          <p:cNvPr id="57" name="Google Shape;57;p13"/>
          <p:cNvCxnSpPr/>
          <p:nvPr/>
        </p:nvCxnSpPr>
        <p:spPr>
          <a:xfrm>
            <a:off x="736700" y="2948950"/>
            <a:ext cx="7612200" cy="0"/>
          </a:xfrm>
          <a:prstGeom prst="straightConnector1">
            <a:avLst/>
          </a:prstGeom>
          <a:noFill/>
          <a:ln w="114300" cap="flat" cmpd="sng">
            <a:solidFill>
              <a:srgbClr val="FFFFFF"/>
            </a:solidFill>
            <a:prstDash val="solid"/>
            <a:round/>
            <a:headEnd type="none" w="med" len="med"/>
            <a:tailEnd type="none" w="med" len="med"/>
          </a:ln>
          <a:effectLst>
            <a:reflection endPos="30000" dist="38100" dir="5400000" fadeDir="5400012" sy="-100000" algn="bl" rotWithShape="0"/>
          </a:effectLst>
        </p:spPr>
      </p:cxnSp>
      <p:cxnSp>
        <p:nvCxnSpPr>
          <p:cNvPr id="58" name="Google Shape;58;p13"/>
          <p:cNvCxnSpPr/>
          <p:nvPr/>
        </p:nvCxnSpPr>
        <p:spPr>
          <a:xfrm>
            <a:off x="685000" y="1099300"/>
            <a:ext cx="7612200" cy="0"/>
          </a:xfrm>
          <a:prstGeom prst="straightConnector1">
            <a:avLst/>
          </a:prstGeom>
          <a:noFill/>
          <a:ln w="114300" cap="flat" cmpd="sng">
            <a:solidFill>
              <a:srgbClr val="FFFFFF"/>
            </a:solidFill>
            <a:prstDash val="solid"/>
            <a:round/>
            <a:headEnd type="none" w="med" len="med"/>
            <a:tailEnd type="none" w="med" len="med"/>
          </a:ln>
          <a:effectLst>
            <a:reflection endPos="30000" dist="38100" dir="5400000" fadeDir="5400012" sy="-100000" algn="bl" rotWithShape="0"/>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2"/>
          <p:cNvPicPr preferRelativeResize="0"/>
          <p:nvPr/>
        </p:nvPicPr>
        <p:blipFill>
          <a:blip r:embed="rId3">
            <a:alphaModFix/>
          </a:blip>
          <a:stretch>
            <a:fillRect/>
          </a:stretch>
        </p:blipFill>
        <p:spPr>
          <a:xfrm>
            <a:off x="550902" y="1605927"/>
            <a:ext cx="4600241" cy="2998275"/>
          </a:xfrm>
          <a:prstGeom prst="rect">
            <a:avLst/>
          </a:prstGeom>
          <a:noFill/>
          <a:ln>
            <a:noFill/>
          </a:ln>
        </p:spPr>
      </p:pic>
      <p:pic>
        <p:nvPicPr>
          <p:cNvPr id="187" name="Google Shape;187;p22"/>
          <p:cNvPicPr preferRelativeResize="0"/>
          <p:nvPr/>
        </p:nvPicPr>
        <p:blipFill>
          <a:blip r:embed="rId4">
            <a:alphaModFix/>
          </a:blip>
          <a:stretch>
            <a:fillRect/>
          </a:stretch>
        </p:blipFill>
        <p:spPr>
          <a:xfrm>
            <a:off x="5782380" y="3195254"/>
            <a:ext cx="2211500" cy="1441383"/>
          </a:xfrm>
          <a:prstGeom prst="rect">
            <a:avLst/>
          </a:prstGeom>
          <a:noFill/>
          <a:ln>
            <a:noFill/>
          </a:ln>
        </p:spPr>
      </p:pic>
      <p:sp>
        <p:nvSpPr>
          <p:cNvPr id="188" name="Google Shape;188;p22"/>
          <p:cNvSpPr txBox="1">
            <a:spLocks noGrp="1"/>
          </p:cNvSpPr>
          <p:nvPr>
            <p:ph type="title"/>
          </p:nvPr>
        </p:nvSpPr>
        <p:spPr>
          <a:xfrm>
            <a:off x="4632125" y="251225"/>
            <a:ext cx="4512000" cy="766500"/>
          </a:xfrm>
          <a:prstGeom prst="rect">
            <a:avLst/>
          </a:prstGeom>
          <a:solidFill>
            <a:srgbClr val="6AA84F"/>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Mechanical </a:t>
            </a:r>
            <a:r>
              <a:rPr lang="es-419" b="1">
                <a:solidFill>
                  <a:schemeClr val="lt1"/>
                </a:solidFill>
              </a:rPr>
              <a:t>Statistics </a:t>
            </a:r>
            <a:endParaRPr b="1">
              <a:solidFill>
                <a:srgbClr val="FFFFFF"/>
              </a:solidFill>
            </a:endParaRPr>
          </a:p>
        </p:txBody>
      </p:sp>
      <p:pic>
        <p:nvPicPr>
          <p:cNvPr id="189" name="Google Shape;189;p22"/>
          <p:cNvPicPr preferRelativeResize="0"/>
          <p:nvPr/>
        </p:nvPicPr>
        <p:blipFill>
          <a:blip r:embed="rId5">
            <a:alphaModFix/>
          </a:blip>
          <a:stretch>
            <a:fillRect/>
          </a:stretch>
        </p:blipFill>
        <p:spPr>
          <a:xfrm>
            <a:off x="3659275" y="55200"/>
            <a:ext cx="1313725" cy="1313725"/>
          </a:xfrm>
          <a:prstGeom prst="rect">
            <a:avLst/>
          </a:prstGeom>
          <a:noFill/>
          <a:ln>
            <a:noFill/>
          </a:ln>
        </p:spPr>
      </p:pic>
      <p:pic>
        <p:nvPicPr>
          <p:cNvPr id="190" name="Google Shape;190;p22"/>
          <p:cNvPicPr preferRelativeResize="0"/>
          <p:nvPr/>
        </p:nvPicPr>
        <p:blipFill>
          <a:blip r:embed="rId6">
            <a:alphaModFix/>
          </a:blip>
          <a:stretch>
            <a:fillRect/>
          </a:stretch>
        </p:blipFill>
        <p:spPr>
          <a:xfrm>
            <a:off x="1140325" y="3697202"/>
            <a:ext cx="759651" cy="810198"/>
          </a:xfrm>
          <a:prstGeom prst="rect">
            <a:avLst/>
          </a:prstGeom>
          <a:noFill/>
          <a:ln>
            <a:noFill/>
          </a:ln>
        </p:spPr>
      </p:pic>
      <p:pic>
        <p:nvPicPr>
          <p:cNvPr id="191" name="Google Shape;191;p22"/>
          <p:cNvPicPr preferRelativeResize="0"/>
          <p:nvPr/>
        </p:nvPicPr>
        <p:blipFill>
          <a:blip r:embed="rId7">
            <a:alphaModFix/>
          </a:blip>
          <a:stretch>
            <a:fillRect/>
          </a:stretch>
        </p:blipFill>
        <p:spPr>
          <a:xfrm>
            <a:off x="1946066" y="3019384"/>
            <a:ext cx="759659" cy="810233"/>
          </a:xfrm>
          <a:prstGeom prst="rect">
            <a:avLst/>
          </a:prstGeom>
          <a:noFill/>
          <a:ln>
            <a:noFill/>
          </a:ln>
        </p:spPr>
      </p:pic>
      <p:pic>
        <p:nvPicPr>
          <p:cNvPr id="192" name="Google Shape;192;p22"/>
          <p:cNvPicPr preferRelativeResize="0"/>
          <p:nvPr/>
        </p:nvPicPr>
        <p:blipFill>
          <a:blip r:embed="rId8">
            <a:alphaModFix/>
          </a:blip>
          <a:stretch>
            <a:fillRect/>
          </a:stretch>
        </p:blipFill>
        <p:spPr>
          <a:xfrm>
            <a:off x="2569646" y="2385015"/>
            <a:ext cx="759659" cy="810233"/>
          </a:xfrm>
          <a:prstGeom prst="rect">
            <a:avLst/>
          </a:prstGeom>
          <a:noFill/>
          <a:ln>
            <a:noFill/>
          </a:ln>
        </p:spPr>
      </p:pic>
      <p:pic>
        <p:nvPicPr>
          <p:cNvPr id="193" name="Google Shape;193;p22"/>
          <p:cNvPicPr preferRelativeResize="0"/>
          <p:nvPr/>
        </p:nvPicPr>
        <p:blipFill>
          <a:blip r:embed="rId9">
            <a:alphaModFix/>
          </a:blip>
          <a:stretch>
            <a:fillRect/>
          </a:stretch>
        </p:blipFill>
        <p:spPr>
          <a:xfrm>
            <a:off x="3419500" y="1738372"/>
            <a:ext cx="759650" cy="810228"/>
          </a:xfrm>
          <a:prstGeom prst="rect">
            <a:avLst/>
          </a:prstGeom>
          <a:noFill/>
          <a:ln>
            <a:noFill/>
          </a:ln>
        </p:spPr>
      </p:pic>
      <p:pic>
        <p:nvPicPr>
          <p:cNvPr id="194" name="Google Shape;194;p22"/>
          <p:cNvPicPr preferRelativeResize="0"/>
          <p:nvPr/>
        </p:nvPicPr>
        <p:blipFill>
          <a:blip r:embed="rId10">
            <a:alphaModFix/>
          </a:blip>
          <a:stretch>
            <a:fillRect/>
          </a:stretch>
        </p:blipFill>
        <p:spPr>
          <a:xfrm>
            <a:off x="5782375" y="1296875"/>
            <a:ext cx="2211491" cy="1441375"/>
          </a:xfrm>
          <a:prstGeom prst="rect">
            <a:avLst/>
          </a:prstGeom>
          <a:noFill/>
          <a:ln>
            <a:noFill/>
          </a:ln>
        </p:spPr>
      </p:pic>
      <p:pic>
        <p:nvPicPr>
          <p:cNvPr id="195" name="Google Shape;195;p22"/>
          <p:cNvPicPr preferRelativeResize="0"/>
          <p:nvPr/>
        </p:nvPicPr>
        <p:blipFill>
          <a:blip r:embed="rId11">
            <a:alphaModFix/>
          </a:blip>
          <a:stretch>
            <a:fillRect/>
          </a:stretch>
        </p:blipFill>
        <p:spPr>
          <a:xfrm>
            <a:off x="7029625" y="1342051"/>
            <a:ext cx="359851" cy="359851"/>
          </a:xfrm>
          <a:prstGeom prst="rect">
            <a:avLst/>
          </a:prstGeom>
          <a:noFill/>
          <a:ln>
            <a:noFill/>
          </a:ln>
        </p:spPr>
      </p:pic>
      <p:pic>
        <p:nvPicPr>
          <p:cNvPr id="196" name="Google Shape;196;p22"/>
          <p:cNvPicPr preferRelativeResize="0"/>
          <p:nvPr/>
        </p:nvPicPr>
        <p:blipFill>
          <a:blip r:embed="rId11">
            <a:alphaModFix/>
          </a:blip>
          <a:stretch>
            <a:fillRect/>
          </a:stretch>
        </p:blipFill>
        <p:spPr>
          <a:xfrm>
            <a:off x="6100350" y="2306201"/>
            <a:ext cx="359851" cy="359851"/>
          </a:xfrm>
          <a:prstGeom prst="rect">
            <a:avLst/>
          </a:prstGeom>
          <a:noFill/>
          <a:ln>
            <a:noFill/>
          </a:ln>
        </p:spPr>
      </p:pic>
      <p:pic>
        <p:nvPicPr>
          <p:cNvPr id="197" name="Google Shape;197;p22"/>
          <p:cNvPicPr preferRelativeResize="0"/>
          <p:nvPr/>
        </p:nvPicPr>
        <p:blipFill>
          <a:blip r:embed="rId11">
            <a:alphaModFix/>
          </a:blip>
          <a:stretch>
            <a:fillRect/>
          </a:stretch>
        </p:blipFill>
        <p:spPr>
          <a:xfrm>
            <a:off x="6859825" y="1701901"/>
            <a:ext cx="359851" cy="359851"/>
          </a:xfrm>
          <a:prstGeom prst="rect">
            <a:avLst/>
          </a:prstGeom>
          <a:noFill/>
          <a:ln>
            <a:noFill/>
          </a:ln>
        </p:spPr>
      </p:pic>
      <p:pic>
        <p:nvPicPr>
          <p:cNvPr id="198" name="Google Shape;198;p22"/>
          <p:cNvPicPr preferRelativeResize="0"/>
          <p:nvPr/>
        </p:nvPicPr>
        <p:blipFill>
          <a:blip r:embed="rId11">
            <a:alphaModFix/>
          </a:blip>
          <a:stretch>
            <a:fillRect/>
          </a:stretch>
        </p:blipFill>
        <p:spPr>
          <a:xfrm>
            <a:off x="2850225" y="3922376"/>
            <a:ext cx="359851" cy="359851"/>
          </a:xfrm>
          <a:prstGeom prst="rect">
            <a:avLst/>
          </a:prstGeom>
          <a:noFill/>
          <a:ln>
            <a:noFill/>
          </a:ln>
        </p:spPr>
      </p:pic>
      <p:pic>
        <p:nvPicPr>
          <p:cNvPr id="199" name="Google Shape;199;p22"/>
          <p:cNvPicPr preferRelativeResize="0"/>
          <p:nvPr/>
        </p:nvPicPr>
        <p:blipFill>
          <a:blip r:embed="rId12">
            <a:alphaModFix/>
          </a:blip>
          <a:stretch>
            <a:fillRect/>
          </a:stretch>
        </p:blipFill>
        <p:spPr>
          <a:xfrm>
            <a:off x="2708200" y="4282226"/>
            <a:ext cx="643900" cy="643900"/>
          </a:xfrm>
          <a:prstGeom prst="rect">
            <a:avLst/>
          </a:prstGeom>
          <a:noFill/>
          <a:ln>
            <a:noFill/>
          </a:ln>
        </p:spPr>
      </p:pic>
      <p:pic>
        <p:nvPicPr>
          <p:cNvPr id="200" name="Google Shape;200;p22"/>
          <p:cNvPicPr preferRelativeResize="0"/>
          <p:nvPr/>
        </p:nvPicPr>
        <p:blipFill>
          <a:blip r:embed="rId11">
            <a:alphaModFix/>
          </a:blip>
          <a:stretch>
            <a:fillRect/>
          </a:stretch>
        </p:blipFill>
        <p:spPr>
          <a:xfrm>
            <a:off x="2850225" y="3244576"/>
            <a:ext cx="359851" cy="359851"/>
          </a:xfrm>
          <a:prstGeom prst="rect">
            <a:avLst/>
          </a:prstGeom>
          <a:noFill/>
          <a:ln>
            <a:noFill/>
          </a:ln>
        </p:spPr>
      </p:pic>
      <p:pic>
        <p:nvPicPr>
          <p:cNvPr id="201" name="Google Shape;201;p22"/>
          <p:cNvPicPr preferRelativeResize="0"/>
          <p:nvPr/>
        </p:nvPicPr>
        <p:blipFill rotWithShape="1">
          <a:blip r:embed="rId13">
            <a:alphaModFix/>
          </a:blip>
          <a:srcRect l="28102" t="22998" r="30678" b="56621"/>
          <a:stretch/>
        </p:blipFill>
        <p:spPr>
          <a:xfrm>
            <a:off x="6677775" y="2960525"/>
            <a:ext cx="2316319" cy="6439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10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
                                        </p:tgtEl>
                                        <p:attrNameLst>
                                          <p:attrName>style.visibility</p:attrName>
                                        </p:attrNameLst>
                                      </p:cBhvr>
                                      <p:to>
                                        <p:strVal val="visible"/>
                                      </p:to>
                                    </p:set>
                                    <p:animEffect transition="in" filter="fade">
                                      <p:cBhvr>
                                        <p:cTn id="12" dur="1"/>
                                        <p:tgtEl>
                                          <p:spTgt spid="199"/>
                                        </p:tgtEl>
                                      </p:cBhvr>
                                    </p:animEffect>
                                  </p:childTnLst>
                                </p:cTn>
                              </p:par>
                              <p:par>
                                <p:cTn id="13" presetID="10" presetClass="exit" presetSubtype="0" fill="hold" nodeType="withEffect">
                                  <p:stCondLst>
                                    <p:cond delay="0"/>
                                  </p:stCondLst>
                                  <p:childTnLst>
                                    <p:animEffect transition="out" filter="fade">
                                      <p:cBhvr>
                                        <p:cTn id="14" dur="1000"/>
                                        <p:tgtEl>
                                          <p:spTgt spid="198"/>
                                        </p:tgtEl>
                                      </p:cBhvr>
                                    </p:animEffect>
                                    <p:set>
                                      <p:cBhvr>
                                        <p:cTn id="15" dur="1" fill="hold">
                                          <p:stCondLst>
                                            <p:cond delay="1000"/>
                                          </p:stCondLst>
                                        </p:cTn>
                                        <p:tgtEl>
                                          <p:spTgt spid="198"/>
                                        </p:tgtEl>
                                        <p:attrNameLst>
                                          <p:attrName>style.visibility</p:attrName>
                                        </p:attrNameLst>
                                      </p:cBhvr>
                                      <p:to>
                                        <p:strVal val="hidden"/>
                                      </p:to>
                                    </p:set>
                                  </p:childTnLst>
                                </p:cTn>
                              </p:par>
                              <p:par>
                                <p:cTn id="16" presetID="2" presetClass="entr" presetSubtype="4" fill="hold" nodeType="withEffect">
                                  <p:stCondLst>
                                    <p:cond delay="0"/>
                                  </p:stCondLst>
                                  <p:childTnLst>
                                    <p:set>
                                      <p:cBhvr>
                                        <p:cTn id="17" dur="1" fill="hold">
                                          <p:stCondLst>
                                            <p:cond delay="0"/>
                                          </p:stCondLst>
                                        </p:cTn>
                                        <p:tgtEl>
                                          <p:spTgt spid="200"/>
                                        </p:tgtEl>
                                        <p:attrNameLst>
                                          <p:attrName>style.visibility</p:attrName>
                                        </p:attrNameLst>
                                      </p:cBhvr>
                                      <p:to>
                                        <p:strVal val="visible"/>
                                      </p:to>
                                    </p:set>
                                    <p:anim calcmode="lin" valueType="num">
                                      <p:cBhvr additive="base">
                                        <p:cTn id="18" dur="1000"/>
                                        <p:tgtEl>
                                          <p:spTgt spid="200"/>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5"/>
                                        </p:tgtEl>
                                        <p:attrNameLst>
                                          <p:attrName>style.visibility</p:attrName>
                                        </p:attrNameLst>
                                      </p:cBhvr>
                                      <p:to>
                                        <p:strVal val="visible"/>
                                      </p:to>
                                    </p:set>
                                    <p:animEffect transition="in" filter="fade">
                                      <p:cBhvr>
                                        <p:cTn id="23" dur="1000"/>
                                        <p:tgtEl>
                                          <p:spTgt spid="195"/>
                                        </p:tgtEl>
                                      </p:cBhvr>
                                    </p:animEffect>
                                  </p:childTnLst>
                                </p:cTn>
                              </p:par>
                              <p:par>
                                <p:cTn id="24" presetID="10" presetClass="entr" presetSubtype="0" fill="hold" nodeType="withEffect">
                                  <p:stCondLst>
                                    <p:cond delay="0"/>
                                  </p:stCondLst>
                                  <p:childTnLst>
                                    <p:set>
                                      <p:cBhvr>
                                        <p:cTn id="25" dur="1" fill="hold">
                                          <p:stCondLst>
                                            <p:cond delay="0"/>
                                          </p:stCondLst>
                                        </p:cTn>
                                        <p:tgtEl>
                                          <p:spTgt spid="196"/>
                                        </p:tgtEl>
                                        <p:attrNameLst>
                                          <p:attrName>style.visibility</p:attrName>
                                        </p:attrNameLst>
                                      </p:cBhvr>
                                      <p:to>
                                        <p:strVal val="visible"/>
                                      </p:to>
                                    </p:set>
                                    <p:animEffect transition="in" filter="fade">
                                      <p:cBhvr>
                                        <p:cTn id="26" dur="1000"/>
                                        <p:tgtEl>
                                          <p:spTgt spid="196"/>
                                        </p:tgtEl>
                                      </p:cBhvr>
                                    </p:animEffect>
                                  </p:childTnLst>
                                </p:cTn>
                              </p:par>
                              <p:par>
                                <p:cTn id="27" presetID="10" presetClass="entr" presetSubtype="0" fill="hold" nodeType="withEffect">
                                  <p:stCondLst>
                                    <p:cond delay="0"/>
                                  </p:stCondLst>
                                  <p:childTnLst>
                                    <p:set>
                                      <p:cBhvr>
                                        <p:cTn id="28" dur="1" fill="hold">
                                          <p:stCondLst>
                                            <p:cond delay="0"/>
                                          </p:stCondLst>
                                        </p:cTn>
                                        <p:tgtEl>
                                          <p:spTgt spid="197"/>
                                        </p:tgtEl>
                                        <p:attrNameLst>
                                          <p:attrName>style.visibility</p:attrName>
                                        </p:attrNameLst>
                                      </p:cBhvr>
                                      <p:to>
                                        <p:strVal val="visible"/>
                                      </p:to>
                                    </p:set>
                                    <p:animEffect transition="in" filter="fade">
                                      <p:cBhvr>
                                        <p:cTn id="29" dur="1000"/>
                                        <p:tgtEl>
                                          <p:spTgt spid="197"/>
                                        </p:tgtEl>
                                      </p:cBhvr>
                                    </p:animEffect>
                                  </p:childTnLst>
                                </p:cTn>
                              </p:par>
                              <p:par>
                                <p:cTn id="30" presetID="10" presetClass="entr" presetSubtype="0" fill="hold" nodeType="withEffect">
                                  <p:stCondLst>
                                    <p:cond delay="0"/>
                                  </p:stCondLst>
                                  <p:childTnLst>
                                    <p:set>
                                      <p:cBhvr>
                                        <p:cTn id="31" dur="1" fill="hold">
                                          <p:stCondLst>
                                            <p:cond delay="0"/>
                                          </p:stCondLst>
                                        </p:cTn>
                                        <p:tgtEl>
                                          <p:spTgt spid="194"/>
                                        </p:tgtEl>
                                        <p:attrNameLst>
                                          <p:attrName>style.visibility</p:attrName>
                                        </p:attrNameLst>
                                      </p:cBhvr>
                                      <p:to>
                                        <p:strVal val="visible"/>
                                      </p:to>
                                    </p:set>
                                    <p:animEffect transition="in" filter="fade">
                                      <p:cBhvr>
                                        <p:cTn id="32" dur="1000"/>
                                        <p:tgtEl>
                                          <p:spTgt spid="19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fade">
                                      <p:cBhvr>
                                        <p:cTn id="37" dur="1000"/>
                                        <p:tgtEl>
                                          <p:spTgt spid="187"/>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01"/>
                                        </p:tgtEl>
                                        <p:attrNameLst>
                                          <p:attrName>style.visibility</p:attrName>
                                        </p:attrNameLst>
                                      </p:cBhvr>
                                      <p:to>
                                        <p:strVal val="visible"/>
                                      </p:to>
                                    </p:set>
                                    <p:animEffect transition="in" filter="fade">
                                      <p:cBhvr>
                                        <p:cTn id="41" dur="10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4632125" y="251225"/>
            <a:ext cx="4512000" cy="766500"/>
          </a:xfrm>
          <a:prstGeom prst="rect">
            <a:avLst/>
          </a:prstGeom>
          <a:solidFill>
            <a:srgbClr val="6AA84F"/>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Energy of the system</a:t>
            </a:r>
            <a:endParaRPr b="1">
              <a:solidFill>
                <a:srgbClr val="FFFFFF"/>
              </a:solidFill>
            </a:endParaRPr>
          </a:p>
        </p:txBody>
      </p:sp>
      <p:pic>
        <p:nvPicPr>
          <p:cNvPr id="207" name="Google Shape;207;p23"/>
          <p:cNvPicPr preferRelativeResize="0"/>
          <p:nvPr/>
        </p:nvPicPr>
        <p:blipFill>
          <a:blip r:embed="rId3">
            <a:alphaModFix/>
          </a:blip>
          <a:stretch>
            <a:fillRect/>
          </a:stretch>
        </p:blipFill>
        <p:spPr>
          <a:xfrm>
            <a:off x="7595625" y="1069325"/>
            <a:ext cx="1548374" cy="1548374"/>
          </a:xfrm>
          <a:prstGeom prst="rect">
            <a:avLst/>
          </a:prstGeom>
          <a:noFill/>
          <a:ln>
            <a:noFill/>
          </a:ln>
        </p:spPr>
      </p:pic>
      <p:pic>
        <p:nvPicPr>
          <p:cNvPr id="208" name="Google Shape;208;p23"/>
          <p:cNvPicPr preferRelativeResize="0"/>
          <p:nvPr/>
        </p:nvPicPr>
        <p:blipFill rotWithShape="1">
          <a:blip r:embed="rId4">
            <a:alphaModFix/>
          </a:blip>
          <a:srcRect l="28102" t="22998" r="30678" b="56621"/>
          <a:stretch/>
        </p:blipFill>
        <p:spPr>
          <a:xfrm>
            <a:off x="1726950" y="425425"/>
            <a:ext cx="2316319" cy="643901"/>
          </a:xfrm>
          <a:prstGeom prst="rect">
            <a:avLst/>
          </a:prstGeom>
          <a:noFill/>
          <a:ln>
            <a:noFill/>
          </a:ln>
        </p:spPr>
      </p:pic>
      <p:pic>
        <p:nvPicPr>
          <p:cNvPr id="209" name="Google Shape;209;p23"/>
          <p:cNvPicPr preferRelativeResize="0"/>
          <p:nvPr/>
        </p:nvPicPr>
        <p:blipFill>
          <a:blip r:embed="rId5">
            <a:alphaModFix/>
          </a:blip>
          <a:stretch>
            <a:fillRect/>
          </a:stretch>
        </p:blipFill>
        <p:spPr>
          <a:xfrm rot="10800000">
            <a:off x="1596938" y="1265512"/>
            <a:ext cx="2576350" cy="1530376"/>
          </a:xfrm>
          <a:prstGeom prst="rect">
            <a:avLst/>
          </a:prstGeom>
          <a:noFill/>
          <a:ln>
            <a:noFill/>
          </a:ln>
        </p:spPr>
      </p:pic>
      <p:pic>
        <p:nvPicPr>
          <p:cNvPr id="210" name="Google Shape;210;p23"/>
          <p:cNvPicPr preferRelativeResize="0"/>
          <p:nvPr/>
        </p:nvPicPr>
        <p:blipFill rotWithShape="1">
          <a:blip r:embed="rId6">
            <a:alphaModFix/>
          </a:blip>
          <a:srcRect l="29586" t="56703" r="30817" b="34021"/>
          <a:stretch/>
        </p:blipFill>
        <p:spPr>
          <a:xfrm>
            <a:off x="839000" y="3969900"/>
            <a:ext cx="4889126" cy="643901"/>
          </a:xfrm>
          <a:prstGeom prst="rect">
            <a:avLst/>
          </a:prstGeom>
          <a:noFill/>
          <a:ln>
            <a:noFill/>
          </a:ln>
        </p:spPr>
      </p:pic>
      <p:pic>
        <p:nvPicPr>
          <p:cNvPr id="211" name="Google Shape;211;p23"/>
          <p:cNvPicPr preferRelativeResize="0"/>
          <p:nvPr/>
        </p:nvPicPr>
        <p:blipFill rotWithShape="1">
          <a:blip r:embed="rId6">
            <a:alphaModFix/>
          </a:blip>
          <a:srcRect l="29586" t="46052" r="30817" b="42575"/>
          <a:stretch/>
        </p:blipFill>
        <p:spPr>
          <a:xfrm>
            <a:off x="981175" y="3080591"/>
            <a:ext cx="4512000" cy="72850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fade">
                                      <p:cBhvr>
                                        <p:cTn id="12" dur="500"/>
                                        <p:tgtEl>
                                          <p:spTgt spid="2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1000"/>
                                        <p:tgtEl>
                                          <p:spTgt spid="2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0"/>
                                        </p:tgtEl>
                                        <p:attrNameLst>
                                          <p:attrName>style.visibility</p:attrName>
                                        </p:attrNameLst>
                                      </p:cBhvr>
                                      <p:to>
                                        <p:strVal val="visible"/>
                                      </p:to>
                                    </p:set>
                                    <p:animEffect transition="in" filter="fade">
                                      <p:cBhvr>
                                        <p:cTn id="22" dur="10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4"/>
          <p:cNvSpPr txBox="1">
            <a:spLocks noGrp="1"/>
          </p:cNvSpPr>
          <p:nvPr>
            <p:ph type="title"/>
          </p:nvPr>
        </p:nvSpPr>
        <p:spPr>
          <a:xfrm>
            <a:off x="3344650" y="251225"/>
            <a:ext cx="5799300" cy="766500"/>
          </a:xfrm>
          <a:prstGeom prst="rect">
            <a:avLst/>
          </a:prstGeom>
          <a:solidFill>
            <a:srgbClr val="6AA84F"/>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How do we generate proposals?</a:t>
            </a:r>
            <a:endParaRPr b="1">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5"/>
          <p:cNvSpPr txBox="1">
            <a:spLocks noGrp="1"/>
          </p:cNvSpPr>
          <p:nvPr>
            <p:ph type="title"/>
          </p:nvPr>
        </p:nvSpPr>
        <p:spPr>
          <a:xfrm>
            <a:off x="3220125" y="251225"/>
            <a:ext cx="5923800" cy="766500"/>
          </a:xfrm>
          <a:prstGeom prst="rect">
            <a:avLst/>
          </a:prstGeom>
          <a:solidFill>
            <a:srgbClr val="6AA84F"/>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When do we accept proposals?</a:t>
            </a:r>
            <a:endParaRPr b="1">
              <a:solidFill>
                <a:srgbClr val="FFFFFF"/>
              </a:solidFill>
            </a:endParaRPr>
          </a:p>
        </p:txBody>
      </p:sp>
      <p:pic>
        <p:nvPicPr>
          <p:cNvPr id="222" name="Google Shape;222;p25"/>
          <p:cNvPicPr preferRelativeResize="0"/>
          <p:nvPr/>
        </p:nvPicPr>
        <p:blipFill>
          <a:blip r:embed="rId3">
            <a:alphaModFix/>
          </a:blip>
          <a:stretch>
            <a:fillRect/>
          </a:stretch>
        </p:blipFill>
        <p:spPr>
          <a:xfrm>
            <a:off x="2078650" y="1442000"/>
            <a:ext cx="4986699" cy="3391125"/>
          </a:xfrm>
          <a:prstGeom prst="rect">
            <a:avLst/>
          </a:prstGeom>
          <a:noFill/>
          <a:ln>
            <a:noFill/>
          </a:ln>
        </p:spPr>
      </p:pic>
      <p:cxnSp>
        <p:nvCxnSpPr>
          <p:cNvPr id="223" name="Google Shape;223;p25"/>
          <p:cNvCxnSpPr/>
          <p:nvPr/>
        </p:nvCxnSpPr>
        <p:spPr>
          <a:xfrm rot="10800000" flipH="1">
            <a:off x="4171750" y="1339725"/>
            <a:ext cx="1147200" cy="525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FALTA PONER DOS VIDEOS</a:t>
            </a:r>
            <a:endParaRPr/>
          </a:p>
          <a:p>
            <a:pPr marL="0" lvl="0" indent="0" algn="l" rtl="0">
              <a:spcBef>
                <a:spcPts val="1600"/>
              </a:spcBef>
              <a:spcAft>
                <a:spcPts val="1600"/>
              </a:spcAft>
              <a:buNone/>
            </a:pPr>
            <a:r>
              <a:rPr lang="es-419"/>
              <a:t>EXPLICAR WHY WALK WHEN YOU CAN FLOW</a:t>
            </a:r>
            <a:endParaRPr/>
          </a:p>
        </p:txBody>
      </p:sp>
      <p:sp>
        <p:nvSpPr>
          <p:cNvPr id="229" name="Google Shape;229;p26"/>
          <p:cNvSpPr txBox="1">
            <a:spLocks noGrp="1"/>
          </p:cNvSpPr>
          <p:nvPr>
            <p:ph type="title"/>
          </p:nvPr>
        </p:nvSpPr>
        <p:spPr>
          <a:xfrm>
            <a:off x="2896825" y="251225"/>
            <a:ext cx="6247200" cy="766500"/>
          </a:xfrm>
          <a:prstGeom prst="rect">
            <a:avLst/>
          </a:prstGeom>
          <a:solidFill>
            <a:srgbClr val="134F5C"/>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Metropolis Hastings vs HMC</a:t>
            </a:r>
            <a:endParaRPr b="1">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a:t>FALTAN VIDEOS</a:t>
            </a:r>
            <a:endParaRPr/>
          </a:p>
          <a:p>
            <a:pPr marL="457200" lvl="0" indent="-342900" algn="l" rtl="0">
              <a:spcBef>
                <a:spcPts val="0"/>
              </a:spcBef>
              <a:spcAft>
                <a:spcPts val="0"/>
              </a:spcAft>
              <a:buSzPts val="1800"/>
              <a:buChar char="●"/>
            </a:pPr>
            <a:r>
              <a:rPr lang="es-419"/>
              <a:t>VAMOS A PONER EN PPT</a:t>
            </a:r>
            <a:endParaRPr/>
          </a:p>
          <a:p>
            <a:pPr marL="457200" lvl="0" indent="-342900" algn="l" rtl="0">
              <a:spcBef>
                <a:spcPts val="0"/>
              </a:spcBef>
              <a:spcAft>
                <a:spcPts val="0"/>
              </a:spcAft>
              <a:buSzPts val="1800"/>
              <a:buChar char="●"/>
            </a:pPr>
            <a:r>
              <a:rPr lang="es-419"/>
              <a:t>Explicar problema de HMC</a:t>
            </a:r>
            <a:endParaRPr/>
          </a:p>
          <a:p>
            <a:pPr marL="914400" lvl="1" indent="-317500" algn="l" rtl="0">
              <a:spcBef>
                <a:spcPts val="0"/>
              </a:spcBef>
              <a:spcAft>
                <a:spcPts val="0"/>
              </a:spcAft>
              <a:buSzPts val="1400"/>
              <a:buChar char="○"/>
            </a:pPr>
            <a:r>
              <a:rPr lang="es-419" sz="1300">
                <a:solidFill>
                  <a:srgbClr val="222222"/>
                </a:solidFill>
                <a:highlight>
                  <a:srgbClr val="FFFFFF"/>
                </a:highlight>
              </a:rPr>
              <a:t>There are still some improvements to be had. Hamiltonian Monte Carlo needs to be told how many steps to take in its simulated paths. The step number determines how long the path continues before a new flick is made in a new random direction. If it takes too few steps, then it ends up with samples too similar to one another. If it takes too many, it can also end up with samples too similar to one another. Why? Because the path eventually makes a U-turn. Here’s an example.</a:t>
            </a:r>
            <a:endParaRPr/>
          </a:p>
        </p:txBody>
      </p:sp>
      <p:sp>
        <p:nvSpPr>
          <p:cNvPr id="235" name="Google Shape;235;p27"/>
          <p:cNvSpPr txBox="1">
            <a:spLocks noGrp="1"/>
          </p:cNvSpPr>
          <p:nvPr>
            <p:ph type="title"/>
          </p:nvPr>
        </p:nvSpPr>
        <p:spPr>
          <a:xfrm>
            <a:off x="2896825" y="251225"/>
            <a:ext cx="6247200" cy="766500"/>
          </a:xfrm>
          <a:prstGeom prst="rect">
            <a:avLst/>
          </a:prstGeom>
          <a:solidFill>
            <a:srgbClr val="351C75"/>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HMC vs No U-Turn</a:t>
            </a:r>
            <a:endParaRPr b="1">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p:nvPr/>
        </p:nvSpPr>
        <p:spPr>
          <a:xfrm>
            <a:off x="812425" y="3610250"/>
            <a:ext cx="2146500" cy="454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Arimo"/>
              <a:buAutoNum type="arabicPeriod"/>
            </a:pPr>
            <a:r>
              <a:rPr lang="es-419" sz="1800">
                <a:solidFill>
                  <a:schemeClr val="dk2"/>
                </a:solidFill>
                <a:latin typeface="Arimo"/>
                <a:ea typeface="Arimo"/>
                <a:cs typeface="Arimo"/>
                <a:sym typeface="Arimo"/>
              </a:rPr>
              <a:t>Introduction</a:t>
            </a:r>
            <a:endParaRPr>
              <a:latin typeface="Arimo"/>
              <a:ea typeface="Arimo"/>
              <a:cs typeface="Arimo"/>
              <a:sym typeface="Arimo"/>
            </a:endParaRPr>
          </a:p>
        </p:txBody>
      </p:sp>
      <p:sp>
        <p:nvSpPr>
          <p:cNvPr id="241" name="Google Shape;241;p28"/>
          <p:cNvSpPr txBox="1"/>
          <p:nvPr/>
        </p:nvSpPr>
        <p:spPr>
          <a:xfrm>
            <a:off x="3646675"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2. Algorithm</a:t>
            </a:r>
            <a:endParaRPr>
              <a:latin typeface="Arimo"/>
              <a:ea typeface="Arimo"/>
              <a:cs typeface="Arimo"/>
              <a:sym typeface="Arimo"/>
            </a:endParaRPr>
          </a:p>
        </p:txBody>
      </p:sp>
      <p:sp>
        <p:nvSpPr>
          <p:cNvPr id="242" name="Google Shape;242;p28"/>
          <p:cNvSpPr txBox="1"/>
          <p:nvPr/>
        </p:nvSpPr>
        <p:spPr>
          <a:xfrm>
            <a:off x="6151350"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3. Implementation</a:t>
            </a:r>
            <a:endParaRPr>
              <a:latin typeface="Arimo"/>
              <a:ea typeface="Arimo"/>
              <a:cs typeface="Arimo"/>
              <a:sym typeface="Arimo"/>
            </a:endParaRPr>
          </a:p>
        </p:txBody>
      </p:sp>
      <p:pic>
        <p:nvPicPr>
          <p:cNvPr id="243" name="Google Shape;243;p28"/>
          <p:cNvPicPr preferRelativeResize="0"/>
          <p:nvPr/>
        </p:nvPicPr>
        <p:blipFill>
          <a:blip r:embed="rId3">
            <a:alphaModFix/>
          </a:blip>
          <a:stretch>
            <a:fillRect/>
          </a:stretch>
        </p:blipFill>
        <p:spPr>
          <a:xfrm>
            <a:off x="6045650" y="2092350"/>
            <a:ext cx="1324925" cy="1328425"/>
          </a:xfrm>
          <a:prstGeom prst="rect">
            <a:avLst/>
          </a:prstGeom>
          <a:noFill/>
          <a:ln>
            <a:noFill/>
          </a:ln>
        </p:spPr>
      </p:pic>
      <p:pic>
        <p:nvPicPr>
          <p:cNvPr id="244" name="Google Shape;244;p28"/>
          <p:cNvPicPr preferRelativeResize="0"/>
          <p:nvPr/>
        </p:nvPicPr>
        <p:blipFill>
          <a:blip r:embed="rId4">
            <a:alphaModFix/>
          </a:blip>
          <a:stretch>
            <a:fillRect/>
          </a:stretch>
        </p:blipFill>
        <p:spPr>
          <a:xfrm>
            <a:off x="3407175" y="1950825"/>
            <a:ext cx="800676" cy="800676"/>
          </a:xfrm>
          <a:prstGeom prst="rect">
            <a:avLst/>
          </a:prstGeom>
          <a:noFill/>
          <a:ln>
            <a:noFill/>
          </a:ln>
        </p:spPr>
      </p:pic>
      <p:pic>
        <p:nvPicPr>
          <p:cNvPr id="245" name="Google Shape;245;p28"/>
          <p:cNvPicPr preferRelativeResize="0"/>
          <p:nvPr/>
        </p:nvPicPr>
        <p:blipFill>
          <a:blip r:embed="rId5">
            <a:alphaModFix/>
          </a:blip>
          <a:stretch>
            <a:fillRect/>
          </a:stretch>
        </p:blipFill>
        <p:spPr>
          <a:xfrm>
            <a:off x="3993725" y="2298275"/>
            <a:ext cx="1156550" cy="1156550"/>
          </a:xfrm>
          <a:prstGeom prst="rect">
            <a:avLst/>
          </a:prstGeom>
          <a:noFill/>
          <a:ln>
            <a:noFill/>
          </a:ln>
        </p:spPr>
      </p:pic>
      <p:pic>
        <p:nvPicPr>
          <p:cNvPr id="246" name="Google Shape;246;p28"/>
          <p:cNvPicPr preferRelativeResize="0"/>
          <p:nvPr/>
        </p:nvPicPr>
        <p:blipFill>
          <a:blip r:embed="rId6">
            <a:alphaModFix/>
          </a:blip>
          <a:stretch>
            <a:fillRect/>
          </a:stretch>
        </p:blipFill>
        <p:spPr>
          <a:xfrm>
            <a:off x="1223213" y="2094100"/>
            <a:ext cx="1324925" cy="1324925"/>
          </a:xfrm>
          <a:prstGeom prst="rect">
            <a:avLst/>
          </a:prstGeom>
          <a:noFill/>
          <a:ln>
            <a:noFill/>
          </a:ln>
        </p:spPr>
      </p:pic>
      <p:pic>
        <p:nvPicPr>
          <p:cNvPr id="247" name="Google Shape;247;p28"/>
          <p:cNvPicPr preferRelativeResize="0"/>
          <p:nvPr/>
        </p:nvPicPr>
        <p:blipFill>
          <a:blip r:embed="rId7">
            <a:alphaModFix/>
          </a:blip>
          <a:stretch>
            <a:fillRect/>
          </a:stretch>
        </p:blipFill>
        <p:spPr>
          <a:xfrm>
            <a:off x="7438275" y="2333475"/>
            <a:ext cx="965275" cy="965275"/>
          </a:xfrm>
          <a:prstGeom prst="rect">
            <a:avLst/>
          </a:prstGeom>
          <a:noFill/>
          <a:ln>
            <a:noFill/>
          </a:ln>
        </p:spPr>
      </p:pic>
      <p:sp>
        <p:nvSpPr>
          <p:cNvPr id="248" name="Google Shape;248;p28"/>
          <p:cNvSpPr txBox="1">
            <a:spLocks noGrp="1"/>
          </p:cNvSpPr>
          <p:nvPr>
            <p:ph type="title"/>
          </p:nvPr>
        </p:nvSpPr>
        <p:spPr>
          <a:xfrm>
            <a:off x="0" y="251325"/>
            <a:ext cx="2941800" cy="766500"/>
          </a:xfrm>
          <a:prstGeom prst="rect">
            <a:avLst/>
          </a:prstGeom>
          <a:solidFill>
            <a:srgbClr val="E69138"/>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Agenda</a:t>
            </a:r>
            <a:endParaRPr b="1">
              <a:solidFill>
                <a:srgbClr val="FFFFFF"/>
              </a:solidFill>
            </a:endParaRPr>
          </a:p>
        </p:txBody>
      </p:sp>
      <p:pic>
        <p:nvPicPr>
          <p:cNvPr id="249" name="Google Shape;249;p28"/>
          <p:cNvPicPr preferRelativeResize="0"/>
          <p:nvPr/>
        </p:nvPicPr>
        <p:blipFill>
          <a:blip r:embed="rId8">
            <a:alphaModFix amt="60000"/>
          </a:blip>
          <a:stretch>
            <a:fillRect/>
          </a:stretch>
        </p:blipFill>
        <p:spPr>
          <a:xfrm>
            <a:off x="409962" y="1807625"/>
            <a:ext cx="5477525" cy="2478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9"/>
          <p:cNvSpPr txBox="1">
            <a:spLocks noGrp="1"/>
          </p:cNvSpPr>
          <p:nvPr>
            <p:ph type="title"/>
          </p:nvPr>
        </p:nvSpPr>
        <p:spPr>
          <a:xfrm>
            <a:off x="0" y="251325"/>
            <a:ext cx="2941800" cy="766500"/>
          </a:xfrm>
          <a:prstGeom prst="rect">
            <a:avLst/>
          </a:prstGeom>
          <a:solidFill>
            <a:srgbClr val="0B5394"/>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sz="2400" b="1">
                <a:solidFill>
                  <a:srgbClr val="FFFFFF"/>
                </a:solidFill>
              </a:rPr>
              <a:t>A duel to the death</a:t>
            </a:r>
            <a:endParaRPr sz="2400" b="1">
              <a:solidFill>
                <a:srgbClr val="FFFFFF"/>
              </a:solidFill>
            </a:endParaRPr>
          </a:p>
        </p:txBody>
      </p:sp>
      <p:sp>
        <p:nvSpPr>
          <p:cNvPr id="255" name="Google Shape;255;p29"/>
          <p:cNvSpPr txBox="1"/>
          <p:nvPr/>
        </p:nvSpPr>
        <p:spPr>
          <a:xfrm>
            <a:off x="395675" y="1193250"/>
            <a:ext cx="1650900" cy="58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3600" b="1">
                <a:latin typeface="Courier New"/>
                <a:ea typeface="Courier New"/>
                <a:cs typeface="Courier New"/>
                <a:sym typeface="Courier New"/>
              </a:rPr>
              <a:t>JAGS</a:t>
            </a:r>
            <a:endParaRPr sz="3600" b="1">
              <a:latin typeface="Courier New"/>
              <a:ea typeface="Courier New"/>
              <a:cs typeface="Courier New"/>
              <a:sym typeface="Courier New"/>
            </a:endParaRPr>
          </a:p>
        </p:txBody>
      </p:sp>
      <p:pic>
        <p:nvPicPr>
          <p:cNvPr id="256" name="Google Shape;256;p29"/>
          <p:cNvPicPr preferRelativeResize="0"/>
          <p:nvPr/>
        </p:nvPicPr>
        <p:blipFill>
          <a:blip r:embed="rId3">
            <a:alphaModFix/>
          </a:blip>
          <a:stretch>
            <a:fillRect/>
          </a:stretch>
        </p:blipFill>
        <p:spPr>
          <a:xfrm>
            <a:off x="0" y="1868000"/>
            <a:ext cx="4128625" cy="2575275"/>
          </a:xfrm>
          <a:prstGeom prst="rect">
            <a:avLst/>
          </a:prstGeom>
          <a:noFill/>
          <a:ln>
            <a:noFill/>
          </a:ln>
        </p:spPr>
      </p:pic>
      <p:pic>
        <p:nvPicPr>
          <p:cNvPr id="257" name="Google Shape;257;p29"/>
          <p:cNvPicPr preferRelativeResize="0"/>
          <p:nvPr/>
        </p:nvPicPr>
        <p:blipFill>
          <a:blip r:embed="rId4">
            <a:alphaModFix/>
          </a:blip>
          <a:stretch>
            <a:fillRect/>
          </a:stretch>
        </p:blipFill>
        <p:spPr>
          <a:xfrm>
            <a:off x="4141050" y="1799100"/>
            <a:ext cx="5002949" cy="2644175"/>
          </a:xfrm>
          <a:prstGeom prst="rect">
            <a:avLst/>
          </a:prstGeom>
          <a:noFill/>
          <a:ln>
            <a:noFill/>
          </a:ln>
        </p:spPr>
      </p:pic>
      <p:pic>
        <p:nvPicPr>
          <p:cNvPr id="258" name="Google Shape;258;p29"/>
          <p:cNvPicPr preferRelativeResize="0"/>
          <p:nvPr/>
        </p:nvPicPr>
        <p:blipFill>
          <a:blip r:embed="rId5">
            <a:alphaModFix/>
          </a:blip>
          <a:stretch>
            <a:fillRect/>
          </a:stretch>
        </p:blipFill>
        <p:spPr>
          <a:xfrm>
            <a:off x="7380599" y="699750"/>
            <a:ext cx="944452" cy="946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30"/>
          <p:cNvPicPr preferRelativeResize="0"/>
          <p:nvPr/>
        </p:nvPicPr>
        <p:blipFill>
          <a:blip r:embed="rId3">
            <a:alphaModFix/>
          </a:blip>
          <a:stretch>
            <a:fillRect/>
          </a:stretch>
        </p:blipFill>
        <p:spPr>
          <a:xfrm>
            <a:off x="7380599" y="166350"/>
            <a:ext cx="944452" cy="946950"/>
          </a:xfrm>
          <a:prstGeom prst="rect">
            <a:avLst/>
          </a:prstGeom>
          <a:noFill/>
          <a:ln>
            <a:noFill/>
          </a:ln>
        </p:spPr>
      </p:pic>
      <p:sp>
        <p:nvSpPr>
          <p:cNvPr id="264" name="Google Shape;264;p30"/>
          <p:cNvSpPr txBox="1"/>
          <p:nvPr/>
        </p:nvSpPr>
        <p:spPr>
          <a:xfrm>
            <a:off x="547375" y="355050"/>
            <a:ext cx="1650900" cy="58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419" sz="3600" b="1">
                <a:latin typeface="Courier New"/>
                <a:ea typeface="Courier New"/>
                <a:cs typeface="Courier New"/>
                <a:sym typeface="Courier New"/>
              </a:rPr>
              <a:t>JAGS</a:t>
            </a:r>
            <a:endParaRPr sz="3600" b="1">
              <a:latin typeface="Courier New"/>
              <a:ea typeface="Courier New"/>
              <a:cs typeface="Courier New"/>
              <a:sym typeface="Courier New"/>
            </a:endParaRPr>
          </a:p>
        </p:txBody>
      </p:sp>
      <p:pic>
        <p:nvPicPr>
          <p:cNvPr id="265" name="Google Shape;265;p30"/>
          <p:cNvPicPr preferRelativeResize="0"/>
          <p:nvPr/>
        </p:nvPicPr>
        <p:blipFill>
          <a:blip r:embed="rId4">
            <a:alphaModFix/>
          </a:blip>
          <a:stretch>
            <a:fillRect/>
          </a:stretch>
        </p:blipFill>
        <p:spPr>
          <a:xfrm>
            <a:off x="199750" y="1265700"/>
            <a:ext cx="3295200" cy="2951959"/>
          </a:xfrm>
          <a:prstGeom prst="rect">
            <a:avLst/>
          </a:prstGeom>
          <a:noFill/>
          <a:ln>
            <a:noFill/>
          </a:ln>
        </p:spPr>
      </p:pic>
      <p:pic>
        <p:nvPicPr>
          <p:cNvPr id="266" name="Google Shape;266;p30"/>
          <p:cNvPicPr preferRelativeResize="0"/>
          <p:nvPr/>
        </p:nvPicPr>
        <p:blipFill rotWithShape="1">
          <a:blip r:embed="rId5">
            <a:alphaModFix/>
          </a:blip>
          <a:srcRect/>
          <a:stretch/>
        </p:blipFill>
        <p:spPr>
          <a:xfrm>
            <a:off x="4326800" y="1265700"/>
            <a:ext cx="3998250" cy="3725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1"/>
          <p:cNvPicPr preferRelativeResize="0"/>
          <p:nvPr/>
        </p:nvPicPr>
        <p:blipFill rotWithShape="1">
          <a:blip r:embed="rId3">
            <a:alphaModFix/>
          </a:blip>
          <a:srcRect l="19" r="9"/>
          <a:stretch/>
        </p:blipFill>
        <p:spPr>
          <a:xfrm>
            <a:off x="4747525" y="152400"/>
            <a:ext cx="4031568" cy="4838701"/>
          </a:xfrm>
          <a:prstGeom prst="rect">
            <a:avLst/>
          </a:prstGeom>
          <a:noFill/>
          <a:ln>
            <a:noFill/>
          </a:ln>
        </p:spPr>
      </p:pic>
      <p:pic>
        <p:nvPicPr>
          <p:cNvPr id="272" name="Google Shape;272;p31"/>
          <p:cNvPicPr preferRelativeResize="0"/>
          <p:nvPr/>
        </p:nvPicPr>
        <p:blipFill>
          <a:blip r:embed="rId4">
            <a:alphaModFix/>
          </a:blip>
          <a:stretch>
            <a:fillRect/>
          </a:stretch>
        </p:blipFill>
        <p:spPr>
          <a:xfrm>
            <a:off x="152400" y="152400"/>
            <a:ext cx="4031566" cy="48386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10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56575" y="354000"/>
            <a:ext cx="2446800" cy="797700"/>
          </a:xfrm>
          <a:prstGeom prst="rect">
            <a:avLst/>
          </a:prstGeom>
          <a:solidFill>
            <a:srgbClr val="A64D79"/>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latin typeface="Arimo"/>
                <a:ea typeface="Arimo"/>
                <a:cs typeface="Arimo"/>
                <a:sym typeface="Arimo"/>
              </a:rPr>
              <a:t>Objectives</a:t>
            </a:r>
            <a:endParaRPr b="1">
              <a:solidFill>
                <a:srgbClr val="FFFFFF"/>
              </a:solidFill>
              <a:latin typeface="Arimo"/>
              <a:ea typeface="Arimo"/>
              <a:cs typeface="Arimo"/>
              <a:sym typeface="Arimo"/>
            </a:endParaRPr>
          </a:p>
        </p:txBody>
      </p:sp>
      <p:sp>
        <p:nvSpPr>
          <p:cNvPr id="64" name="Google Shape;64;p14"/>
          <p:cNvSpPr txBox="1">
            <a:spLocks noGrp="1"/>
          </p:cNvSpPr>
          <p:nvPr>
            <p:ph type="body" idx="1"/>
          </p:nvPr>
        </p:nvSpPr>
        <p:spPr>
          <a:xfrm>
            <a:off x="334475" y="1606650"/>
            <a:ext cx="3193500" cy="96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s-419"/>
              <a:t>Explore the Hamiltonian Monte Carlo method</a:t>
            </a:r>
            <a:endParaRPr/>
          </a:p>
          <a:p>
            <a:pPr marL="914400" lvl="0" indent="0" algn="l" rtl="0">
              <a:spcBef>
                <a:spcPts val="1600"/>
              </a:spcBef>
              <a:spcAft>
                <a:spcPts val="0"/>
              </a:spcAft>
              <a:buNone/>
            </a:pPr>
            <a:endParaRPr/>
          </a:p>
          <a:p>
            <a:pPr marL="457200" lvl="0" indent="-342900" algn="l" rtl="0">
              <a:spcBef>
                <a:spcPts val="1600"/>
              </a:spcBef>
              <a:spcAft>
                <a:spcPts val="0"/>
              </a:spcAft>
              <a:buSzPts val="1800"/>
              <a:buAutoNum type="arabicPeriod"/>
            </a:pPr>
            <a:r>
              <a:rPr lang="es-419"/>
              <a:t>Introduce the probabilistic programming software Stan</a:t>
            </a:r>
            <a:endParaRPr/>
          </a:p>
        </p:txBody>
      </p:sp>
      <p:pic>
        <p:nvPicPr>
          <p:cNvPr id="65" name="Google Shape;65;p14"/>
          <p:cNvPicPr preferRelativeResize="0"/>
          <p:nvPr/>
        </p:nvPicPr>
        <p:blipFill rotWithShape="1">
          <a:blip r:embed="rId3">
            <a:alphaModFix/>
          </a:blip>
          <a:srcRect l="24682" r="22600"/>
          <a:stretch/>
        </p:blipFill>
        <p:spPr>
          <a:xfrm flipH="1">
            <a:off x="4420976" y="-24025"/>
            <a:ext cx="4723024" cy="51915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2"/>
          <p:cNvSpPr txBox="1">
            <a:spLocks noGrp="1"/>
          </p:cNvSpPr>
          <p:nvPr>
            <p:ph type="title"/>
          </p:nvPr>
        </p:nvSpPr>
        <p:spPr>
          <a:xfrm>
            <a:off x="6202200" y="322950"/>
            <a:ext cx="2941800" cy="766500"/>
          </a:xfrm>
          <a:prstGeom prst="rect">
            <a:avLst/>
          </a:prstGeom>
          <a:solidFill>
            <a:srgbClr val="E69138"/>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sz="3000" b="1">
                <a:solidFill>
                  <a:srgbClr val="FFFFFF"/>
                </a:solidFill>
              </a:rPr>
              <a:t>Takeaways</a:t>
            </a:r>
            <a:endParaRPr sz="3000" b="1">
              <a:solidFill>
                <a:srgbClr val="FFFFFF"/>
              </a:solidFill>
            </a:endParaRPr>
          </a:p>
        </p:txBody>
      </p:sp>
      <p:sp>
        <p:nvSpPr>
          <p:cNvPr id="278" name="Google Shape;278;p32"/>
          <p:cNvSpPr txBox="1">
            <a:spLocks noGrp="1"/>
          </p:cNvSpPr>
          <p:nvPr>
            <p:ph type="body" idx="1"/>
          </p:nvPr>
        </p:nvSpPr>
        <p:spPr>
          <a:xfrm>
            <a:off x="1091575" y="270425"/>
            <a:ext cx="4557900" cy="96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a:solidFill>
                  <a:srgbClr val="0000FF"/>
                </a:solidFill>
              </a:rPr>
              <a:t>HMC </a:t>
            </a:r>
            <a:r>
              <a:rPr lang="es-419"/>
              <a:t>an improvement of MH</a:t>
            </a:r>
            <a:endParaRPr/>
          </a:p>
          <a:p>
            <a:pPr marL="914400" lvl="1" indent="-317500" algn="l" rtl="0">
              <a:spcBef>
                <a:spcPts val="0"/>
              </a:spcBef>
              <a:spcAft>
                <a:spcPts val="0"/>
              </a:spcAft>
              <a:buSzPts val="1400"/>
              <a:buChar char="○"/>
            </a:pPr>
            <a:r>
              <a:rPr lang="es-419"/>
              <a:t>Why walk when you can flow?</a:t>
            </a:r>
            <a:endParaRPr/>
          </a:p>
          <a:p>
            <a:pPr marL="914400" lvl="0" indent="0" algn="l" rtl="0">
              <a:spcBef>
                <a:spcPts val="1600"/>
              </a:spcBef>
              <a:spcAft>
                <a:spcPts val="1600"/>
              </a:spcAft>
              <a:buNone/>
            </a:pPr>
            <a:endParaRPr/>
          </a:p>
        </p:txBody>
      </p:sp>
      <p:pic>
        <p:nvPicPr>
          <p:cNvPr id="279" name="Google Shape;279;p32"/>
          <p:cNvPicPr preferRelativeResize="0"/>
          <p:nvPr/>
        </p:nvPicPr>
        <p:blipFill>
          <a:blip r:embed="rId3">
            <a:alphaModFix/>
          </a:blip>
          <a:stretch>
            <a:fillRect/>
          </a:stretch>
        </p:blipFill>
        <p:spPr>
          <a:xfrm>
            <a:off x="310816" y="1653971"/>
            <a:ext cx="623961" cy="671093"/>
          </a:xfrm>
          <a:prstGeom prst="rect">
            <a:avLst/>
          </a:prstGeom>
          <a:noFill/>
          <a:ln>
            <a:noFill/>
          </a:ln>
        </p:spPr>
      </p:pic>
      <p:pic>
        <p:nvPicPr>
          <p:cNvPr id="280" name="Google Shape;280;p32"/>
          <p:cNvPicPr preferRelativeResize="0"/>
          <p:nvPr/>
        </p:nvPicPr>
        <p:blipFill>
          <a:blip r:embed="rId4">
            <a:alphaModFix/>
          </a:blip>
          <a:stretch>
            <a:fillRect/>
          </a:stretch>
        </p:blipFill>
        <p:spPr>
          <a:xfrm>
            <a:off x="310825" y="4219971"/>
            <a:ext cx="623950" cy="672854"/>
          </a:xfrm>
          <a:prstGeom prst="rect">
            <a:avLst/>
          </a:prstGeom>
          <a:noFill/>
          <a:ln>
            <a:noFill/>
          </a:ln>
        </p:spPr>
      </p:pic>
      <p:pic>
        <p:nvPicPr>
          <p:cNvPr id="281" name="Google Shape;281;p32"/>
          <p:cNvPicPr preferRelativeResize="0"/>
          <p:nvPr/>
        </p:nvPicPr>
        <p:blipFill>
          <a:blip r:embed="rId5">
            <a:alphaModFix/>
          </a:blip>
          <a:stretch>
            <a:fillRect/>
          </a:stretch>
        </p:blipFill>
        <p:spPr>
          <a:xfrm>
            <a:off x="310824" y="3130061"/>
            <a:ext cx="623950" cy="633380"/>
          </a:xfrm>
          <a:prstGeom prst="rect">
            <a:avLst/>
          </a:prstGeom>
          <a:noFill/>
          <a:ln>
            <a:noFill/>
          </a:ln>
        </p:spPr>
      </p:pic>
      <p:pic>
        <p:nvPicPr>
          <p:cNvPr id="282" name="Google Shape;282;p32"/>
          <p:cNvPicPr preferRelativeResize="0"/>
          <p:nvPr/>
        </p:nvPicPr>
        <p:blipFill>
          <a:blip r:embed="rId6">
            <a:alphaModFix/>
          </a:blip>
          <a:stretch>
            <a:fillRect/>
          </a:stretch>
        </p:blipFill>
        <p:spPr>
          <a:xfrm>
            <a:off x="310825" y="306525"/>
            <a:ext cx="623950" cy="671086"/>
          </a:xfrm>
          <a:prstGeom prst="rect">
            <a:avLst/>
          </a:prstGeom>
          <a:noFill/>
          <a:ln>
            <a:noFill/>
          </a:ln>
        </p:spPr>
      </p:pic>
      <p:pic>
        <p:nvPicPr>
          <p:cNvPr id="283" name="Google Shape;283;p32"/>
          <p:cNvPicPr preferRelativeResize="0"/>
          <p:nvPr/>
        </p:nvPicPr>
        <p:blipFill rotWithShape="1">
          <a:blip r:embed="rId7">
            <a:alphaModFix/>
          </a:blip>
          <a:srcRect l="35807" t="62604" r="47345" b="16201"/>
          <a:stretch/>
        </p:blipFill>
        <p:spPr>
          <a:xfrm>
            <a:off x="3512425" y="3062576"/>
            <a:ext cx="2409925" cy="1704626"/>
          </a:xfrm>
          <a:prstGeom prst="rect">
            <a:avLst/>
          </a:prstGeom>
          <a:noFill/>
          <a:ln>
            <a:noFill/>
          </a:ln>
        </p:spPr>
      </p:pic>
      <p:pic>
        <p:nvPicPr>
          <p:cNvPr id="284" name="Google Shape;284;p32"/>
          <p:cNvPicPr preferRelativeResize="0"/>
          <p:nvPr/>
        </p:nvPicPr>
        <p:blipFill rotWithShape="1">
          <a:blip r:embed="rId7">
            <a:alphaModFix/>
          </a:blip>
          <a:srcRect l="52590" t="62604" r="27746" b="15552"/>
          <a:stretch/>
        </p:blipFill>
        <p:spPr>
          <a:xfrm>
            <a:off x="6075825" y="3122925"/>
            <a:ext cx="2812751" cy="1756800"/>
          </a:xfrm>
          <a:prstGeom prst="rect">
            <a:avLst/>
          </a:prstGeom>
          <a:noFill/>
          <a:ln>
            <a:noFill/>
          </a:ln>
        </p:spPr>
      </p:pic>
      <p:sp>
        <p:nvSpPr>
          <p:cNvPr id="285" name="Google Shape;285;p32"/>
          <p:cNvSpPr txBox="1">
            <a:spLocks noGrp="1"/>
          </p:cNvSpPr>
          <p:nvPr>
            <p:ph type="body" idx="1"/>
          </p:nvPr>
        </p:nvSpPr>
        <p:spPr>
          <a:xfrm>
            <a:off x="1059300" y="1297750"/>
            <a:ext cx="4557900" cy="96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a:solidFill>
                  <a:srgbClr val="0000FF"/>
                </a:solidFill>
              </a:rPr>
              <a:t>HMC</a:t>
            </a:r>
            <a:r>
              <a:rPr lang="es-419"/>
              <a:t> works with momentum and energy from </a:t>
            </a:r>
            <a:r>
              <a:rPr lang="es-419" b="1"/>
              <a:t>Statistical Mechanics</a:t>
            </a:r>
            <a:r>
              <a:rPr lang="es-419"/>
              <a:t>.</a:t>
            </a:r>
            <a:endParaRPr/>
          </a:p>
          <a:p>
            <a:pPr marL="914400" lvl="0" indent="0" algn="l" rtl="0">
              <a:spcBef>
                <a:spcPts val="1600"/>
              </a:spcBef>
              <a:spcAft>
                <a:spcPts val="1600"/>
              </a:spcAft>
              <a:buNone/>
            </a:pPr>
            <a:endParaRPr/>
          </a:p>
        </p:txBody>
      </p:sp>
      <p:pic>
        <p:nvPicPr>
          <p:cNvPr id="286" name="Google Shape;286;p32"/>
          <p:cNvPicPr preferRelativeResize="0"/>
          <p:nvPr/>
        </p:nvPicPr>
        <p:blipFill>
          <a:blip r:embed="rId8">
            <a:alphaModFix/>
          </a:blip>
          <a:stretch>
            <a:fillRect/>
          </a:stretch>
        </p:blipFill>
        <p:spPr>
          <a:xfrm>
            <a:off x="7016762" y="2907300"/>
            <a:ext cx="1312675" cy="1312675"/>
          </a:xfrm>
          <a:prstGeom prst="rect">
            <a:avLst/>
          </a:prstGeom>
          <a:noFill/>
          <a:ln>
            <a:noFill/>
          </a:ln>
        </p:spPr>
      </p:pic>
      <p:sp>
        <p:nvSpPr>
          <p:cNvPr id="287" name="Google Shape;287;p32"/>
          <p:cNvSpPr txBox="1">
            <a:spLocks noGrp="1"/>
          </p:cNvSpPr>
          <p:nvPr>
            <p:ph type="body" idx="1"/>
          </p:nvPr>
        </p:nvSpPr>
        <p:spPr>
          <a:xfrm>
            <a:off x="1059300" y="2325075"/>
            <a:ext cx="4557900" cy="96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a:t>The </a:t>
            </a:r>
            <a:r>
              <a:rPr lang="es-419" b="1">
                <a:solidFill>
                  <a:srgbClr val="FF0000"/>
                </a:solidFill>
              </a:rPr>
              <a:t>no U-Turn</a:t>
            </a:r>
            <a:r>
              <a:rPr lang="es-419"/>
              <a:t> sampling is an </a:t>
            </a:r>
            <a:r>
              <a:rPr lang="es-419" b="1"/>
              <a:t>improved</a:t>
            </a:r>
            <a:r>
              <a:rPr lang="es-419"/>
              <a:t> version of </a:t>
            </a:r>
            <a:r>
              <a:rPr lang="es-419" b="1">
                <a:solidFill>
                  <a:srgbClr val="0000FF"/>
                </a:solidFill>
              </a:rPr>
              <a:t>HMC</a:t>
            </a:r>
            <a:endParaRPr b="1">
              <a:solidFill>
                <a:srgbClr val="0000FF"/>
              </a:solidFill>
            </a:endParaRPr>
          </a:p>
          <a:p>
            <a:pPr marL="914400" lvl="0" indent="0" algn="l" rtl="0">
              <a:spcBef>
                <a:spcPts val="1600"/>
              </a:spcBef>
              <a:spcAft>
                <a:spcPts val="1600"/>
              </a:spcAft>
              <a:buNone/>
            </a:pPr>
            <a:endParaRPr/>
          </a:p>
        </p:txBody>
      </p:sp>
      <p:pic>
        <p:nvPicPr>
          <p:cNvPr id="288" name="Google Shape;288;p32"/>
          <p:cNvPicPr preferRelativeResize="0"/>
          <p:nvPr/>
        </p:nvPicPr>
        <p:blipFill rotWithShape="1">
          <a:blip r:embed="rId9">
            <a:alphaModFix/>
          </a:blip>
          <a:srcRect l="38502" t="33062" r="39374" b="31768"/>
          <a:stretch/>
        </p:blipFill>
        <p:spPr>
          <a:xfrm>
            <a:off x="4797300" y="2146599"/>
            <a:ext cx="2022899" cy="1808100"/>
          </a:xfrm>
          <a:prstGeom prst="rect">
            <a:avLst/>
          </a:prstGeom>
          <a:noFill/>
          <a:ln>
            <a:noFill/>
          </a:ln>
        </p:spPr>
      </p:pic>
      <p:pic>
        <p:nvPicPr>
          <p:cNvPr id="289" name="Google Shape;289;p32"/>
          <p:cNvPicPr preferRelativeResize="0"/>
          <p:nvPr/>
        </p:nvPicPr>
        <p:blipFill rotWithShape="1">
          <a:blip r:embed="rId10">
            <a:alphaModFix/>
          </a:blip>
          <a:srcRect l="40828" t="47631" r="41424" b="20212"/>
          <a:stretch/>
        </p:blipFill>
        <p:spPr>
          <a:xfrm>
            <a:off x="7057177" y="2089200"/>
            <a:ext cx="1831400" cy="1865501"/>
          </a:xfrm>
          <a:prstGeom prst="rect">
            <a:avLst/>
          </a:prstGeom>
          <a:noFill/>
          <a:ln>
            <a:noFill/>
          </a:ln>
        </p:spPr>
      </p:pic>
      <p:sp>
        <p:nvSpPr>
          <p:cNvPr id="290" name="Google Shape;290;p32"/>
          <p:cNvSpPr txBox="1">
            <a:spLocks noGrp="1"/>
          </p:cNvSpPr>
          <p:nvPr>
            <p:ph type="body" idx="1"/>
          </p:nvPr>
        </p:nvSpPr>
        <p:spPr>
          <a:xfrm>
            <a:off x="1091563" y="3254875"/>
            <a:ext cx="4557900" cy="96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b="1">
                <a:solidFill>
                  <a:srgbClr val="38761D"/>
                </a:solidFill>
              </a:rPr>
              <a:t>Stan</a:t>
            </a:r>
            <a:r>
              <a:rPr lang="es-419"/>
              <a:t> uses the </a:t>
            </a:r>
            <a:r>
              <a:rPr lang="es-419" b="1">
                <a:solidFill>
                  <a:srgbClr val="FF0000"/>
                </a:solidFill>
              </a:rPr>
              <a:t>no U-Turn </a:t>
            </a:r>
            <a:r>
              <a:rPr lang="es-419">
                <a:solidFill>
                  <a:srgbClr val="666666"/>
                </a:solidFill>
              </a:rPr>
              <a:t>algorithm</a:t>
            </a:r>
            <a:r>
              <a:rPr lang="es-419"/>
              <a:t>  </a:t>
            </a:r>
            <a:endParaRPr b="1">
              <a:solidFill>
                <a:srgbClr val="0000FF"/>
              </a:solidFill>
            </a:endParaRPr>
          </a:p>
          <a:p>
            <a:pPr marL="914400" lvl="0" indent="0" algn="l" rtl="0">
              <a:spcBef>
                <a:spcPts val="1600"/>
              </a:spcBef>
              <a:spcAft>
                <a:spcPts val="1600"/>
              </a:spcAft>
              <a:buNone/>
            </a:pPr>
            <a:endParaRPr/>
          </a:p>
        </p:txBody>
      </p:sp>
      <p:pic>
        <p:nvPicPr>
          <p:cNvPr id="291" name="Google Shape;291;p32"/>
          <p:cNvPicPr preferRelativeResize="0"/>
          <p:nvPr/>
        </p:nvPicPr>
        <p:blipFill rotWithShape="1">
          <a:blip r:embed="rId11">
            <a:alphaModFix/>
          </a:blip>
          <a:srcRect b="50000"/>
          <a:stretch/>
        </p:blipFill>
        <p:spPr>
          <a:xfrm>
            <a:off x="5741725" y="1301040"/>
            <a:ext cx="2941801" cy="1765374"/>
          </a:xfrm>
          <a:prstGeom prst="rect">
            <a:avLst/>
          </a:prstGeom>
          <a:noFill/>
          <a:ln>
            <a:noFill/>
          </a:ln>
        </p:spPr>
      </p:pic>
      <p:pic>
        <p:nvPicPr>
          <p:cNvPr id="292" name="Google Shape;292;p32"/>
          <p:cNvPicPr preferRelativeResize="0"/>
          <p:nvPr/>
        </p:nvPicPr>
        <p:blipFill rotWithShape="1">
          <a:blip r:embed="rId12">
            <a:alphaModFix/>
          </a:blip>
          <a:srcRect l="19" r="9" b="48381"/>
          <a:stretch/>
        </p:blipFill>
        <p:spPr>
          <a:xfrm>
            <a:off x="5806249" y="3130060"/>
            <a:ext cx="2812752" cy="1742527"/>
          </a:xfrm>
          <a:prstGeom prst="rect">
            <a:avLst/>
          </a:prstGeom>
          <a:noFill/>
          <a:ln>
            <a:noFill/>
          </a:ln>
        </p:spPr>
      </p:pic>
      <p:sp>
        <p:nvSpPr>
          <p:cNvPr id="293" name="Google Shape;293;p32"/>
          <p:cNvSpPr txBox="1">
            <a:spLocks noGrp="1"/>
          </p:cNvSpPr>
          <p:nvPr>
            <p:ph type="body" idx="1"/>
          </p:nvPr>
        </p:nvSpPr>
        <p:spPr>
          <a:xfrm>
            <a:off x="1091563" y="4072988"/>
            <a:ext cx="4557900" cy="96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b="1">
                <a:solidFill>
                  <a:srgbClr val="38761D"/>
                </a:solidFill>
              </a:rPr>
              <a:t>Stan</a:t>
            </a:r>
            <a:r>
              <a:rPr lang="es-419"/>
              <a:t> </a:t>
            </a:r>
            <a:r>
              <a:rPr lang="es-419" b="1"/>
              <a:t>is </a:t>
            </a:r>
            <a:r>
              <a:rPr lang="es-419"/>
              <a:t>better than JAGS</a:t>
            </a:r>
            <a:endParaRPr/>
          </a:p>
          <a:p>
            <a:pPr marL="914400" lvl="1" indent="-317500" algn="l" rtl="0">
              <a:spcBef>
                <a:spcPts val="0"/>
              </a:spcBef>
              <a:spcAft>
                <a:spcPts val="0"/>
              </a:spcAft>
              <a:buSzPts val="1400"/>
              <a:buChar char="○"/>
            </a:pPr>
            <a:r>
              <a:rPr lang="es-419"/>
              <a:t>Convergence and understanding probability  </a:t>
            </a:r>
            <a:endParaRPr b="1">
              <a:solidFill>
                <a:srgbClr val="0000FF"/>
              </a:solidFill>
            </a:endParaRPr>
          </a:p>
          <a:p>
            <a:pPr marL="914400" lvl="0" indent="0" algn="l" rtl="0">
              <a:spcBef>
                <a:spcPts val="1600"/>
              </a:spcBef>
              <a:spcAft>
                <a:spcPts val="16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fade">
                                      <p:cBhvr>
                                        <p:cTn id="7" dur="1000"/>
                                        <p:tgtEl>
                                          <p:spTgt spid="2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3"/>
                                        </p:tgtEl>
                                        <p:attrNameLst>
                                          <p:attrName>style.visibility</p:attrName>
                                        </p:attrNameLst>
                                      </p:cBhvr>
                                      <p:to>
                                        <p:strVal val="visible"/>
                                      </p:to>
                                    </p:set>
                                    <p:animEffect transition="in" filter="fade">
                                      <p:cBhvr>
                                        <p:cTn id="12" dur="1000"/>
                                        <p:tgtEl>
                                          <p:spTgt spid="2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4"/>
                                        </p:tgtEl>
                                        <p:attrNameLst>
                                          <p:attrName>style.visibility</p:attrName>
                                        </p:attrNameLst>
                                      </p:cBhvr>
                                      <p:to>
                                        <p:strVal val="visible"/>
                                      </p:to>
                                    </p:set>
                                    <p:animEffect transition="in" filter="fade">
                                      <p:cBhvr>
                                        <p:cTn id="17" dur="1000"/>
                                        <p:tgtEl>
                                          <p:spTgt spid="28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1000"/>
                                          </p:stCondLst>
                                        </p:cTn>
                                        <p:tgtEl>
                                          <p:spTgt spid="283"/>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85"/>
                                        </p:tgtEl>
                                        <p:attrNameLst>
                                          <p:attrName>style.visibility</p:attrName>
                                        </p:attrNameLst>
                                      </p:cBhvr>
                                      <p:to>
                                        <p:strVal val="visible"/>
                                      </p:to>
                                    </p:set>
                                    <p:animEffect transition="in" filter="fade">
                                      <p:cBhvr>
                                        <p:cTn id="24" dur="1000"/>
                                        <p:tgtEl>
                                          <p:spTgt spid="285"/>
                                        </p:tgtEl>
                                      </p:cBhvr>
                                    </p:animEffect>
                                  </p:childTnLst>
                                </p:cTn>
                              </p:par>
                              <p:par>
                                <p:cTn id="25" presetID="2" presetClass="entr" presetSubtype="1" fill="hold" nodeType="withEffect">
                                  <p:stCondLst>
                                    <p:cond delay="0"/>
                                  </p:stCondLst>
                                  <p:childTnLst>
                                    <p:set>
                                      <p:cBhvr>
                                        <p:cTn id="26" dur="1" fill="hold">
                                          <p:stCondLst>
                                            <p:cond delay="0"/>
                                          </p:stCondLst>
                                        </p:cTn>
                                        <p:tgtEl>
                                          <p:spTgt spid="286"/>
                                        </p:tgtEl>
                                        <p:attrNameLst>
                                          <p:attrName>style.visibility</p:attrName>
                                        </p:attrNameLst>
                                      </p:cBhvr>
                                      <p:to>
                                        <p:strVal val="visible"/>
                                      </p:to>
                                    </p:set>
                                    <p:anim calcmode="lin" valueType="num">
                                      <p:cBhvr additive="base">
                                        <p:cTn id="27" dur="1000"/>
                                        <p:tgtEl>
                                          <p:spTgt spid="28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286"/>
                                        </p:tgtEl>
                                      </p:cBhvr>
                                    </p:animEffect>
                                    <p:set>
                                      <p:cBhvr>
                                        <p:cTn id="32" dur="1" fill="hold">
                                          <p:stCondLst>
                                            <p:cond delay="1000"/>
                                          </p:stCondLst>
                                        </p:cTn>
                                        <p:tgtEl>
                                          <p:spTgt spid="286"/>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1000"/>
                                        <p:tgtEl>
                                          <p:spTgt spid="284"/>
                                        </p:tgtEl>
                                      </p:cBhvr>
                                    </p:animEffect>
                                    <p:set>
                                      <p:cBhvr>
                                        <p:cTn id="35" dur="1" fill="hold">
                                          <p:stCondLst>
                                            <p:cond delay="1000"/>
                                          </p:stCondLst>
                                        </p:cTn>
                                        <p:tgtEl>
                                          <p:spTgt spid="284"/>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287"/>
                                        </p:tgtEl>
                                        <p:attrNameLst>
                                          <p:attrName>style.visibility</p:attrName>
                                        </p:attrNameLst>
                                      </p:cBhvr>
                                      <p:to>
                                        <p:strVal val="visible"/>
                                      </p:to>
                                    </p:set>
                                    <p:animEffect transition="in" filter="fade">
                                      <p:cBhvr>
                                        <p:cTn id="38" dur="1000"/>
                                        <p:tgtEl>
                                          <p:spTgt spid="287"/>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288"/>
                                        </p:tgtEl>
                                        <p:attrNameLst>
                                          <p:attrName>style.visibility</p:attrName>
                                        </p:attrNameLst>
                                      </p:cBhvr>
                                      <p:to>
                                        <p:strVal val="visible"/>
                                      </p:to>
                                    </p:set>
                                    <p:animEffect transition="in" filter="fade">
                                      <p:cBhvr>
                                        <p:cTn id="42" dur="1000"/>
                                        <p:tgtEl>
                                          <p:spTgt spid="288"/>
                                        </p:tgtEl>
                                      </p:cBhvr>
                                    </p:animEffect>
                                  </p:childTnLst>
                                </p:cTn>
                              </p:par>
                              <p:par>
                                <p:cTn id="43" presetID="10" presetClass="entr" presetSubtype="0" fill="hold" nodeType="withEffect">
                                  <p:stCondLst>
                                    <p:cond delay="0"/>
                                  </p:stCondLst>
                                  <p:childTnLst>
                                    <p:set>
                                      <p:cBhvr>
                                        <p:cTn id="44" dur="1" fill="hold">
                                          <p:stCondLst>
                                            <p:cond delay="0"/>
                                          </p:stCondLst>
                                        </p:cTn>
                                        <p:tgtEl>
                                          <p:spTgt spid="289"/>
                                        </p:tgtEl>
                                        <p:attrNameLst>
                                          <p:attrName>style.visibility</p:attrName>
                                        </p:attrNameLst>
                                      </p:cBhvr>
                                      <p:to>
                                        <p:strVal val="visible"/>
                                      </p:to>
                                    </p:set>
                                    <p:animEffect transition="in" filter="fade">
                                      <p:cBhvr>
                                        <p:cTn id="45" dur="1000"/>
                                        <p:tgtEl>
                                          <p:spTgt spid="28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90"/>
                                        </p:tgtEl>
                                        <p:attrNameLst>
                                          <p:attrName>style.visibility</p:attrName>
                                        </p:attrNameLst>
                                      </p:cBhvr>
                                      <p:to>
                                        <p:strVal val="visible"/>
                                      </p:to>
                                    </p:set>
                                    <p:animEffect transition="in" filter="fade">
                                      <p:cBhvr>
                                        <p:cTn id="50" dur="1000"/>
                                        <p:tgtEl>
                                          <p:spTgt spid="290"/>
                                        </p:tgtEl>
                                      </p:cBhvr>
                                    </p:animEffect>
                                  </p:childTnLst>
                                </p:cTn>
                              </p:par>
                              <p:par>
                                <p:cTn id="51" presetID="10" presetClass="exit" presetSubtype="0" fill="hold" nodeType="withEffect">
                                  <p:stCondLst>
                                    <p:cond delay="0"/>
                                  </p:stCondLst>
                                  <p:childTnLst>
                                    <p:animEffect transition="out" filter="fade">
                                      <p:cBhvr>
                                        <p:cTn id="52" dur="1000"/>
                                        <p:tgtEl>
                                          <p:spTgt spid="288"/>
                                        </p:tgtEl>
                                      </p:cBhvr>
                                    </p:animEffect>
                                    <p:set>
                                      <p:cBhvr>
                                        <p:cTn id="53" dur="1" fill="hold">
                                          <p:stCondLst>
                                            <p:cond delay="1000"/>
                                          </p:stCondLst>
                                        </p:cTn>
                                        <p:tgtEl>
                                          <p:spTgt spid="288"/>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1000"/>
                                        <p:tgtEl>
                                          <p:spTgt spid="289"/>
                                        </p:tgtEl>
                                      </p:cBhvr>
                                    </p:animEffect>
                                    <p:set>
                                      <p:cBhvr>
                                        <p:cTn id="56" dur="1" fill="hold">
                                          <p:stCondLst>
                                            <p:cond delay="1000"/>
                                          </p:stCondLst>
                                        </p:cTn>
                                        <p:tgtEl>
                                          <p:spTgt spid="28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93"/>
                                        </p:tgtEl>
                                        <p:attrNameLst>
                                          <p:attrName>style.visibility</p:attrName>
                                        </p:attrNameLst>
                                      </p:cBhvr>
                                      <p:to>
                                        <p:strVal val="visible"/>
                                      </p:to>
                                    </p:set>
                                    <p:animEffect transition="in" filter="fade">
                                      <p:cBhvr>
                                        <p:cTn id="61" dur="1000"/>
                                        <p:tgtEl>
                                          <p:spTgt spid="293"/>
                                        </p:tgtEl>
                                      </p:cBhvr>
                                    </p:animEffect>
                                  </p:childTnLst>
                                </p:cTn>
                              </p:par>
                              <p:par>
                                <p:cTn id="62" presetID="10" presetClass="entr" presetSubtype="0" fill="hold" nodeType="withEffect">
                                  <p:stCondLst>
                                    <p:cond delay="0"/>
                                  </p:stCondLst>
                                  <p:childTnLst>
                                    <p:set>
                                      <p:cBhvr>
                                        <p:cTn id="63" dur="1" fill="hold">
                                          <p:stCondLst>
                                            <p:cond delay="0"/>
                                          </p:stCondLst>
                                        </p:cTn>
                                        <p:tgtEl>
                                          <p:spTgt spid="291"/>
                                        </p:tgtEl>
                                        <p:attrNameLst>
                                          <p:attrName>style.visibility</p:attrName>
                                        </p:attrNameLst>
                                      </p:cBhvr>
                                      <p:to>
                                        <p:strVal val="visible"/>
                                      </p:to>
                                    </p:set>
                                    <p:animEffect transition="in" filter="fade">
                                      <p:cBhvr>
                                        <p:cTn id="64" dur="1000"/>
                                        <p:tgtEl>
                                          <p:spTgt spid="291"/>
                                        </p:tgtEl>
                                      </p:cBhvr>
                                    </p:animEffect>
                                  </p:childTnLst>
                                </p:cTn>
                              </p:par>
                              <p:par>
                                <p:cTn id="65" presetID="10" presetClass="entr" presetSubtype="0" fill="hold" nodeType="withEffect">
                                  <p:stCondLst>
                                    <p:cond delay="0"/>
                                  </p:stCondLst>
                                  <p:childTnLst>
                                    <p:set>
                                      <p:cBhvr>
                                        <p:cTn id="66" dur="1" fill="hold">
                                          <p:stCondLst>
                                            <p:cond delay="0"/>
                                          </p:stCondLst>
                                        </p:cTn>
                                        <p:tgtEl>
                                          <p:spTgt spid="292"/>
                                        </p:tgtEl>
                                        <p:attrNameLst>
                                          <p:attrName>style.visibility</p:attrName>
                                        </p:attrNameLst>
                                      </p:cBhvr>
                                      <p:to>
                                        <p:strVal val="visible"/>
                                      </p:to>
                                    </p:set>
                                    <p:animEffect transition="in" filter="fade">
                                      <p:cBhvr>
                                        <p:cTn id="67" dur="10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3"/>
          <p:cNvSpPr txBox="1">
            <a:spLocks noGrp="1"/>
          </p:cNvSpPr>
          <p:nvPr>
            <p:ph type="body" idx="1"/>
          </p:nvPr>
        </p:nvSpPr>
        <p:spPr>
          <a:xfrm>
            <a:off x="311700" y="1152475"/>
            <a:ext cx="8520600" cy="36561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s-419" sz="1400"/>
              <a:t>Betancourt, Michael. </a:t>
            </a:r>
            <a:r>
              <a:rPr lang="es-419" sz="1400" u="sng">
                <a:solidFill>
                  <a:schemeClr val="hlink"/>
                </a:solidFill>
                <a:hlinkClick r:id="rId3"/>
              </a:rPr>
              <a:t>“Towards A Principled Bayesian Workflow”</a:t>
            </a:r>
            <a:r>
              <a:rPr lang="es-419" sz="1400"/>
              <a:t>, 2018.</a:t>
            </a:r>
            <a:endParaRPr sz="1400"/>
          </a:p>
          <a:p>
            <a:pPr marL="0" lvl="0" indent="0" algn="l" rtl="0">
              <a:lnSpc>
                <a:spcPct val="114000"/>
              </a:lnSpc>
              <a:spcBef>
                <a:spcPts val="600"/>
              </a:spcBef>
              <a:spcAft>
                <a:spcPts val="0"/>
              </a:spcAft>
              <a:buNone/>
            </a:pPr>
            <a:r>
              <a:rPr lang="es-419" sz="1400"/>
              <a:t>____________. </a:t>
            </a:r>
            <a:r>
              <a:rPr lang="es-419" sz="1400" i="1" u="sng">
                <a:solidFill>
                  <a:schemeClr val="hlink"/>
                </a:solidFill>
                <a:hlinkClick r:id="rId4"/>
              </a:rPr>
              <a:t>A Conceptual Introduction to Hamiltonian Monte Carlo</a:t>
            </a:r>
            <a:r>
              <a:rPr lang="es-419" sz="1400"/>
              <a:t>, 2018.</a:t>
            </a:r>
            <a:endParaRPr sz="1400"/>
          </a:p>
          <a:p>
            <a:pPr marL="0" lvl="0" indent="0" algn="l" rtl="0">
              <a:lnSpc>
                <a:spcPct val="114000"/>
              </a:lnSpc>
              <a:spcBef>
                <a:spcPts val="600"/>
              </a:spcBef>
              <a:spcAft>
                <a:spcPts val="0"/>
              </a:spcAft>
              <a:buClr>
                <a:schemeClr val="dk1"/>
              </a:buClr>
              <a:buSzPts val="1100"/>
              <a:buFont typeface="Arial"/>
              <a:buNone/>
            </a:pPr>
            <a:r>
              <a:rPr lang="es-419" sz="1400"/>
              <a:t>____________. </a:t>
            </a:r>
            <a:r>
              <a:rPr lang="es-419" sz="1400" i="1" u="sng">
                <a:solidFill>
                  <a:schemeClr val="hlink"/>
                </a:solidFill>
                <a:hlinkClick r:id="rId5"/>
              </a:rPr>
              <a:t>The Geometric Foundations of Hamiltonian Monte Carlo</a:t>
            </a:r>
            <a:r>
              <a:rPr lang="es-419" sz="1400"/>
              <a:t>, 2018.</a:t>
            </a:r>
            <a:endParaRPr sz="1400"/>
          </a:p>
          <a:p>
            <a:pPr marL="0" lvl="0" indent="0" algn="l" rtl="0">
              <a:lnSpc>
                <a:spcPct val="114000"/>
              </a:lnSpc>
              <a:spcBef>
                <a:spcPts val="600"/>
              </a:spcBef>
              <a:spcAft>
                <a:spcPts val="0"/>
              </a:spcAft>
              <a:buNone/>
            </a:pPr>
            <a:r>
              <a:rPr lang="es-419" sz="1400"/>
              <a:t>Carpenter, Bob. </a:t>
            </a:r>
            <a:r>
              <a:rPr lang="es-419" sz="1400" u="sng">
                <a:solidFill>
                  <a:schemeClr val="hlink"/>
                </a:solidFill>
                <a:hlinkClick r:id="rId6"/>
              </a:rPr>
              <a:t>“How not to compare the speed of Stan to something else”</a:t>
            </a:r>
            <a:r>
              <a:rPr lang="es-419" sz="1400"/>
              <a:t>, 2017.</a:t>
            </a:r>
            <a:endParaRPr sz="1400"/>
          </a:p>
          <a:p>
            <a:pPr marL="0" lvl="0" indent="0" algn="l" rtl="0">
              <a:lnSpc>
                <a:spcPct val="114000"/>
              </a:lnSpc>
              <a:spcBef>
                <a:spcPts val="600"/>
              </a:spcBef>
              <a:spcAft>
                <a:spcPts val="0"/>
              </a:spcAft>
              <a:buNone/>
            </a:pPr>
            <a:r>
              <a:rPr lang="es-419" sz="1400"/>
              <a:t>Gelman, Andrew; D. Lee; and J. Guo. </a:t>
            </a:r>
            <a:r>
              <a:rPr lang="es-419" sz="1400" u="sng">
                <a:solidFill>
                  <a:schemeClr val="hlink"/>
                </a:solidFill>
                <a:hlinkClick r:id="rId7"/>
              </a:rPr>
              <a:t>“Stan: A probabilistic programming language for Bayesian inference and optimization”</a:t>
            </a:r>
            <a:r>
              <a:rPr lang="es-419" sz="1400"/>
              <a:t>, 2015.</a:t>
            </a:r>
            <a:endParaRPr sz="1400"/>
          </a:p>
          <a:p>
            <a:pPr marL="0" lvl="0" indent="0" algn="l" rtl="0">
              <a:lnSpc>
                <a:spcPct val="114000"/>
              </a:lnSpc>
              <a:spcBef>
                <a:spcPts val="600"/>
              </a:spcBef>
              <a:spcAft>
                <a:spcPts val="0"/>
              </a:spcAft>
              <a:buNone/>
            </a:pPr>
            <a:r>
              <a:rPr lang="es-419" sz="1400"/>
              <a:t>Rogozhnikov, Alexei. </a:t>
            </a:r>
            <a:r>
              <a:rPr lang="es-419" sz="1400" u="sng">
                <a:solidFill>
                  <a:schemeClr val="hlink"/>
                </a:solidFill>
                <a:hlinkClick r:id="rId8"/>
              </a:rPr>
              <a:t>Hamiltonian Monte Carlo explained</a:t>
            </a:r>
            <a:r>
              <a:rPr lang="es-419" sz="1400"/>
              <a:t>, 2016.</a:t>
            </a:r>
            <a:endParaRPr sz="1400"/>
          </a:p>
          <a:p>
            <a:pPr marL="0" lvl="0" indent="0" algn="l" rtl="0">
              <a:lnSpc>
                <a:spcPct val="114000"/>
              </a:lnSpc>
              <a:spcBef>
                <a:spcPts val="600"/>
              </a:spcBef>
              <a:spcAft>
                <a:spcPts val="0"/>
              </a:spcAft>
              <a:buClr>
                <a:schemeClr val="dk1"/>
              </a:buClr>
              <a:buSzPts val="1100"/>
              <a:buFont typeface="Arial"/>
              <a:buNone/>
            </a:pPr>
            <a:r>
              <a:rPr lang="es-419" sz="1400" u="sng">
                <a:solidFill>
                  <a:schemeClr val="accent5"/>
                </a:solidFill>
                <a:hlinkClick r:id="rId9"/>
              </a:rPr>
              <a:t>Stan User’s Guide</a:t>
            </a:r>
            <a:endParaRPr sz="1400"/>
          </a:p>
          <a:p>
            <a:pPr marL="0" lvl="0" indent="0" algn="l" rtl="0">
              <a:lnSpc>
                <a:spcPct val="114000"/>
              </a:lnSpc>
              <a:spcBef>
                <a:spcPts val="600"/>
              </a:spcBef>
              <a:spcAft>
                <a:spcPts val="0"/>
              </a:spcAft>
              <a:buNone/>
            </a:pPr>
            <a:r>
              <a:rPr lang="es-419" sz="1400" u="sng">
                <a:solidFill>
                  <a:schemeClr val="accent5"/>
                </a:solidFill>
                <a:hlinkClick r:id="rId10"/>
              </a:rPr>
              <a:t>Installing Stan</a:t>
            </a:r>
            <a:endParaRPr sz="1400"/>
          </a:p>
          <a:p>
            <a:pPr marL="0" lvl="0" indent="0" algn="l" rtl="0">
              <a:lnSpc>
                <a:spcPct val="114000"/>
              </a:lnSpc>
              <a:spcBef>
                <a:spcPts val="600"/>
              </a:spcBef>
              <a:spcAft>
                <a:spcPts val="0"/>
              </a:spcAft>
              <a:buNone/>
            </a:pPr>
            <a:r>
              <a:rPr lang="es-419" sz="1400" u="sng">
                <a:solidFill>
                  <a:schemeClr val="hlink"/>
                </a:solidFill>
                <a:hlinkClick r:id="rId11"/>
              </a:rPr>
              <a:t>Michael Betancourt’s written guides</a:t>
            </a:r>
            <a:r>
              <a:rPr lang="es-419" sz="1400"/>
              <a:t> (much more than only Stan!)</a:t>
            </a:r>
            <a:endParaRPr sz="1400"/>
          </a:p>
          <a:p>
            <a:pPr marL="0" lvl="0" indent="0" algn="l" rtl="0">
              <a:lnSpc>
                <a:spcPct val="114000"/>
              </a:lnSpc>
              <a:spcBef>
                <a:spcPts val="600"/>
              </a:spcBef>
              <a:spcAft>
                <a:spcPts val="600"/>
              </a:spcAft>
              <a:buClr>
                <a:schemeClr val="dk1"/>
              </a:buClr>
              <a:buSzPts val="1100"/>
              <a:buFont typeface="Arial"/>
              <a:buNone/>
            </a:pPr>
            <a:r>
              <a:rPr lang="es-419" sz="1400"/>
              <a:t>Ben Lambert’s YouTube </a:t>
            </a:r>
            <a:r>
              <a:rPr lang="es-419" sz="1400" u="sng">
                <a:solidFill>
                  <a:schemeClr val="hlink"/>
                </a:solidFill>
                <a:hlinkClick r:id="rId12"/>
              </a:rPr>
              <a:t>“The intuition behind the Hamiltonian Monte Carlo algorithm”</a:t>
            </a:r>
            <a:r>
              <a:rPr lang="es-419" sz="1400"/>
              <a:t>.</a:t>
            </a:r>
            <a:endParaRPr sz="1400"/>
          </a:p>
        </p:txBody>
      </p:sp>
      <p:sp>
        <p:nvSpPr>
          <p:cNvPr id="299" name="Google Shape;299;p33"/>
          <p:cNvSpPr txBox="1">
            <a:spLocks noGrp="1"/>
          </p:cNvSpPr>
          <p:nvPr>
            <p:ph type="title"/>
          </p:nvPr>
        </p:nvSpPr>
        <p:spPr>
          <a:xfrm>
            <a:off x="0" y="251325"/>
            <a:ext cx="3211500" cy="766500"/>
          </a:xfrm>
          <a:prstGeom prst="rect">
            <a:avLst/>
          </a:prstGeom>
          <a:solidFill>
            <a:srgbClr val="A64D79"/>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sz="2400" b="1">
                <a:solidFill>
                  <a:srgbClr val="FFFFFF"/>
                </a:solidFill>
              </a:rPr>
              <a:t>Want to learn more?</a:t>
            </a:r>
            <a:endParaRPr sz="2400" b="1">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3188863" y="1335149"/>
            <a:ext cx="2820775" cy="1153150"/>
          </a:xfrm>
          <a:prstGeom prst="rect">
            <a:avLst/>
          </a:prstGeom>
          <a:noFill/>
          <a:ln>
            <a:noFill/>
          </a:ln>
        </p:spPr>
      </p:pic>
      <p:pic>
        <p:nvPicPr>
          <p:cNvPr id="71" name="Google Shape;71;p15"/>
          <p:cNvPicPr preferRelativeResize="0"/>
          <p:nvPr/>
        </p:nvPicPr>
        <p:blipFill>
          <a:blip r:embed="rId4">
            <a:alphaModFix/>
          </a:blip>
          <a:stretch>
            <a:fillRect/>
          </a:stretch>
        </p:blipFill>
        <p:spPr>
          <a:xfrm>
            <a:off x="1863775" y="1957950"/>
            <a:ext cx="1428750" cy="1428750"/>
          </a:xfrm>
          <a:prstGeom prst="rect">
            <a:avLst/>
          </a:prstGeom>
          <a:noFill/>
          <a:ln>
            <a:noFill/>
          </a:ln>
        </p:spPr>
      </p:pic>
      <p:sp>
        <p:nvSpPr>
          <p:cNvPr id="72" name="Google Shape;72;p15"/>
          <p:cNvSpPr txBox="1">
            <a:spLocks noGrp="1"/>
          </p:cNvSpPr>
          <p:nvPr>
            <p:ph type="title"/>
          </p:nvPr>
        </p:nvSpPr>
        <p:spPr>
          <a:xfrm>
            <a:off x="464100" y="445025"/>
            <a:ext cx="8520600" cy="572700"/>
          </a:xfrm>
          <a:prstGeom prst="rect">
            <a:avLst/>
          </a:prstGeom>
        </p:spPr>
        <p:txBody>
          <a:bodyPr spcFirstLastPara="1" wrap="square" lIns="91425" tIns="91425" rIns="91425" bIns="91425" anchor="t" anchorCtr="0">
            <a:noAutofit/>
          </a:bodyPr>
          <a:lstStyle/>
          <a:p>
            <a:pPr marL="0" lvl="0" indent="230399" algn="l" rtl="0">
              <a:spcBef>
                <a:spcPts val="0"/>
              </a:spcBef>
              <a:spcAft>
                <a:spcPts val="0"/>
              </a:spcAft>
              <a:buNone/>
            </a:pPr>
            <a:r>
              <a:rPr lang="es-419">
                <a:latin typeface="Arimo"/>
                <a:ea typeface="Arimo"/>
                <a:cs typeface="Arimo"/>
                <a:sym typeface="Arimo"/>
              </a:rPr>
              <a:t>Let’s test your </a:t>
            </a:r>
            <a:r>
              <a:rPr lang="es-419" strike="sngStrike">
                <a:latin typeface="Arimo"/>
                <a:ea typeface="Arimo"/>
                <a:cs typeface="Arimo"/>
                <a:sym typeface="Arimo"/>
              </a:rPr>
              <a:t>knowledge</a:t>
            </a:r>
            <a:r>
              <a:rPr lang="es-419">
                <a:latin typeface="Arimo"/>
                <a:ea typeface="Arimo"/>
                <a:cs typeface="Arimo"/>
                <a:sym typeface="Arimo"/>
              </a:rPr>
              <a:t> priors… </a:t>
            </a:r>
            <a:endParaRPr>
              <a:latin typeface="Arimo"/>
              <a:ea typeface="Arimo"/>
              <a:cs typeface="Arimo"/>
              <a:sym typeface="Arimo"/>
            </a:endParaRPr>
          </a:p>
        </p:txBody>
      </p:sp>
      <p:sp>
        <p:nvSpPr>
          <p:cNvPr id="73" name="Google Shape;73;p15"/>
          <p:cNvSpPr txBox="1">
            <a:spLocks noGrp="1"/>
          </p:cNvSpPr>
          <p:nvPr>
            <p:ph type="title"/>
          </p:nvPr>
        </p:nvSpPr>
        <p:spPr>
          <a:xfrm>
            <a:off x="2291850" y="3653625"/>
            <a:ext cx="486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a:solidFill>
                  <a:srgbClr val="999999"/>
                </a:solidFill>
                <a:latin typeface="Arimo"/>
                <a:ea typeface="Arimo"/>
                <a:cs typeface="Arimo"/>
                <a:sym typeface="Arimo"/>
              </a:rPr>
              <a:t>kahoot.it</a:t>
            </a:r>
            <a:endParaRPr>
              <a:solidFill>
                <a:srgbClr val="999999"/>
              </a:solidFill>
              <a:latin typeface="Arimo"/>
              <a:ea typeface="Arimo"/>
              <a:cs typeface="Arimo"/>
              <a:sym typeface="Arimo"/>
            </a:endParaRPr>
          </a:p>
          <a:p>
            <a:pPr marL="0" lvl="0" indent="0" algn="ctr" rtl="0">
              <a:spcBef>
                <a:spcPts val="0"/>
              </a:spcBef>
              <a:spcAft>
                <a:spcPts val="0"/>
              </a:spcAft>
              <a:buNone/>
            </a:pPr>
            <a:r>
              <a:rPr lang="es-419">
                <a:solidFill>
                  <a:srgbClr val="999999"/>
                </a:solidFill>
                <a:latin typeface="Arimo"/>
                <a:ea typeface="Arimo"/>
                <a:cs typeface="Arimo"/>
                <a:sym typeface="Arimo"/>
              </a:rPr>
              <a:t>GAME PIN: </a:t>
            </a:r>
            <a:endParaRPr>
              <a:solidFill>
                <a:srgbClr val="999999"/>
              </a:solidFill>
              <a:latin typeface="Arimo"/>
              <a:ea typeface="Arimo"/>
              <a:cs typeface="Arimo"/>
              <a:sym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p:nvPr/>
        </p:nvSpPr>
        <p:spPr>
          <a:xfrm>
            <a:off x="812425" y="3610250"/>
            <a:ext cx="2146500" cy="454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Arimo"/>
              <a:buAutoNum type="arabicPeriod"/>
            </a:pPr>
            <a:r>
              <a:rPr lang="es-419" sz="1800">
                <a:solidFill>
                  <a:schemeClr val="dk2"/>
                </a:solidFill>
                <a:latin typeface="Arimo"/>
                <a:ea typeface="Arimo"/>
                <a:cs typeface="Arimo"/>
                <a:sym typeface="Arimo"/>
              </a:rPr>
              <a:t>Introduction</a:t>
            </a:r>
            <a:endParaRPr>
              <a:latin typeface="Arimo"/>
              <a:ea typeface="Arimo"/>
              <a:cs typeface="Arimo"/>
              <a:sym typeface="Arimo"/>
            </a:endParaRPr>
          </a:p>
        </p:txBody>
      </p:sp>
      <p:sp>
        <p:nvSpPr>
          <p:cNvPr id="79" name="Google Shape;79;p16"/>
          <p:cNvSpPr txBox="1"/>
          <p:nvPr/>
        </p:nvSpPr>
        <p:spPr>
          <a:xfrm>
            <a:off x="3646675"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2. Algorithm</a:t>
            </a:r>
            <a:endParaRPr>
              <a:latin typeface="Arimo"/>
              <a:ea typeface="Arimo"/>
              <a:cs typeface="Arimo"/>
              <a:sym typeface="Arimo"/>
            </a:endParaRPr>
          </a:p>
        </p:txBody>
      </p:sp>
      <p:sp>
        <p:nvSpPr>
          <p:cNvPr id="80" name="Google Shape;80;p16"/>
          <p:cNvSpPr txBox="1"/>
          <p:nvPr/>
        </p:nvSpPr>
        <p:spPr>
          <a:xfrm>
            <a:off x="6151350"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3. Implementation</a:t>
            </a:r>
            <a:endParaRPr>
              <a:latin typeface="Arimo"/>
              <a:ea typeface="Arimo"/>
              <a:cs typeface="Arimo"/>
              <a:sym typeface="Arimo"/>
            </a:endParaRPr>
          </a:p>
        </p:txBody>
      </p:sp>
      <p:pic>
        <p:nvPicPr>
          <p:cNvPr id="81" name="Google Shape;81;p16"/>
          <p:cNvPicPr preferRelativeResize="0"/>
          <p:nvPr/>
        </p:nvPicPr>
        <p:blipFill>
          <a:blip r:embed="rId3">
            <a:alphaModFix/>
          </a:blip>
          <a:stretch>
            <a:fillRect/>
          </a:stretch>
        </p:blipFill>
        <p:spPr>
          <a:xfrm>
            <a:off x="6045650" y="2092350"/>
            <a:ext cx="1324925" cy="1328425"/>
          </a:xfrm>
          <a:prstGeom prst="rect">
            <a:avLst/>
          </a:prstGeom>
          <a:noFill/>
          <a:ln>
            <a:noFill/>
          </a:ln>
        </p:spPr>
      </p:pic>
      <p:pic>
        <p:nvPicPr>
          <p:cNvPr id="82" name="Google Shape;82;p16"/>
          <p:cNvPicPr preferRelativeResize="0"/>
          <p:nvPr/>
        </p:nvPicPr>
        <p:blipFill>
          <a:blip r:embed="rId4">
            <a:alphaModFix/>
          </a:blip>
          <a:stretch>
            <a:fillRect/>
          </a:stretch>
        </p:blipFill>
        <p:spPr>
          <a:xfrm>
            <a:off x="3407175" y="1950825"/>
            <a:ext cx="800676" cy="800676"/>
          </a:xfrm>
          <a:prstGeom prst="rect">
            <a:avLst/>
          </a:prstGeom>
          <a:noFill/>
          <a:ln>
            <a:noFill/>
          </a:ln>
        </p:spPr>
      </p:pic>
      <p:pic>
        <p:nvPicPr>
          <p:cNvPr id="83" name="Google Shape;83;p16"/>
          <p:cNvPicPr preferRelativeResize="0"/>
          <p:nvPr/>
        </p:nvPicPr>
        <p:blipFill>
          <a:blip r:embed="rId5">
            <a:alphaModFix/>
          </a:blip>
          <a:stretch>
            <a:fillRect/>
          </a:stretch>
        </p:blipFill>
        <p:spPr>
          <a:xfrm>
            <a:off x="3993725" y="2298275"/>
            <a:ext cx="1156550" cy="1156550"/>
          </a:xfrm>
          <a:prstGeom prst="rect">
            <a:avLst/>
          </a:prstGeom>
          <a:noFill/>
          <a:ln>
            <a:noFill/>
          </a:ln>
        </p:spPr>
      </p:pic>
      <p:pic>
        <p:nvPicPr>
          <p:cNvPr id="84" name="Google Shape;84;p16"/>
          <p:cNvPicPr preferRelativeResize="0"/>
          <p:nvPr/>
        </p:nvPicPr>
        <p:blipFill>
          <a:blip r:embed="rId6">
            <a:alphaModFix/>
          </a:blip>
          <a:stretch>
            <a:fillRect/>
          </a:stretch>
        </p:blipFill>
        <p:spPr>
          <a:xfrm>
            <a:off x="1223213" y="2094100"/>
            <a:ext cx="1324925" cy="1324925"/>
          </a:xfrm>
          <a:prstGeom prst="rect">
            <a:avLst/>
          </a:prstGeom>
          <a:noFill/>
          <a:ln>
            <a:noFill/>
          </a:ln>
        </p:spPr>
      </p:pic>
      <p:pic>
        <p:nvPicPr>
          <p:cNvPr id="85" name="Google Shape;85;p16"/>
          <p:cNvPicPr preferRelativeResize="0"/>
          <p:nvPr/>
        </p:nvPicPr>
        <p:blipFill>
          <a:blip r:embed="rId7">
            <a:alphaModFix/>
          </a:blip>
          <a:stretch>
            <a:fillRect/>
          </a:stretch>
        </p:blipFill>
        <p:spPr>
          <a:xfrm>
            <a:off x="7438275" y="2333475"/>
            <a:ext cx="965275" cy="965275"/>
          </a:xfrm>
          <a:prstGeom prst="rect">
            <a:avLst/>
          </a:prstGeom>
          <a:noFill/>
          <a:ln>
            <a:noFill/>
          </a:ln>
        </p:spPr>
      </p:pic>
      <p:sp>
        <p:nvSpPr>
          <p:cNvPr id="86" name="Google Shape;86;p16"/>
          <p:cNvSpPr txBox="1">
            <a:spLocks noGrp="1"/>
          </p:cNvSpPr>
          <p:nvPr>
            <p:ph type="title"/>
          </p:nvPr>
        </p:nvSpPr>
        <p:spPr>
          <a:xfrm>
            <a:off x="0" y="251325"/>
            <a:ext cx="2941800" cy="766500"/>
          </a:xfrm>
          <a:prstGeom prst="rect">
            <a:avLst/>
          </a:prstGeom>
          <a:solidFill>
            <a:srgbClr val="E69138"/>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Agenda</a:t>
            </a:r>
            <a:endParaRPr b="1">
              <a:solidFill>
                <a:srgbClr val="FFFFFF"/>
              </a:solidFill>
            </a:endParaRPr>
          </a:p>
        </p:txBody>
      </p:sp>
      <p:pic>
        <p:nvPicPr>
          <p:cNvPr id="87" name="Google Shape;87;p16"/>
          <p:cNvPicPr preferRelativeResize="0"/>
          <p:nvPr/>
        </p:nvPicPr>
        <p:blipFill>
          <a:blip r:embed="rId8">
            <a:alphaModFix amt="60000"/>
          </a:blip>
          <a:stretch>
            <a:fillRect/>
          </a:stretch>
        </p:blipFill>
        <p:spPr>
          <a:xfrm>
            <a:off x="3134037" y="1833675"/>
            <a:ext cx="5477525" cy="2478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body" idx="1"/>
          </p:nvPr>
        </p:nvSpPr>
        <p:spPr>
          <a:xfrm>
            <a:off x="3054500" y="605888"/>
            <a:ext cx="3921300" cy="108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419"/>
              <a:t>Hamiltonian Monte Carlo Method is a </a:t>
            </a:r>
            <a:r>
              <a:rPr lang="es-419" b="1"/>
              <a:t>sampling method</a:t>
            </a:r>
            <a:r>
              <a:rPr lang="es-419"/>
              <a:t>.</a:t>
            </a:r>
            <a:endParaRPr/>
          </a:p>
        </p:txBody>
      </p:sp>
      <p:sp>
        <p:nvSpPr>
          <p:cNvPr id="93" name="Google Shape;93;p17"/>
          <p:cNvSpPr txBox="1">
            <a:spLocks noGrp="1"/>
          </p:cNvSpPr>
          <p:nvPr>
            <p:ph type="title"/>
          </p:nvPr>
        </p:nvSpPr>
        <p:spPr>
          <a:xfrm>
            <a:off x="0" y="28350"/>
            <a:ext cx="2418000" cy="5086800"/>
          </a:xfrm>
          <a:prstGeom prst="rect">
            <a:avLst/>
          </a:prstGeom>
          <a:solidFill>
            <a:srgbClr val="9FC5E8"/>
          </a:solidFill>
        </p:spPr>
        <p:txBody>
          <a:bodyPr spcFirstLastPara="1" wrap="square" lIns="91425" tIns="91425" rIns="91425" bIns="91425" anchor="t" anchorCtr="0">
            <a:noAutofit/>
          </a:bodyPr>
          <a:lstStyle/>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ctr" rtl="0">
              <a:spcBef>
                <a:spcPts val="0"/>
              </a:spcBef>
              <a:spcAft>
                <a:spcPts val="0"/>
              </a:spcAft>
              <a:buNone/>
            </a:pPr>
            <a:r>
              <a:rPr lang="es-419" b="1">
                <a:solidFill>
                  <a:srgbClr val="FFFFFF"/>
                </a:solidFill>
              </a:rPr>
              <a:t>Introduction</a:t>
            </a:r>
            <a:endParaRPr b="1">
              <a:solidFill>
                <a:srgbClr val="FFFFFF"/>
              </a:solidFill>
            </a:endParaRPr>
          </a:p>
        </p:txBody>
      </p:sp>
      <p:pic>
        <p:nvPicPr>
          <p:cNvPr id="94" name="Google Shape;94;p17"/>
          <p:cNvPicPr preferRelativeResize="0"/>
          <p:nvPr/>
        </p:nvPicPr>
        <p:blipFill>
          <a:blip r:embed="rId3">
            <a:alphaModFix amt="94000"/>
          </a:blip>
          <a:stretch>
            <a:fillRect/>
          </a:stretch>
        </p:blipFill>
        <p:spPr>
          <a:xfrm>
            <a:off x="415675" y="712800"/>
            <a:ext cx="1433800" cy="1433800"/>
          </a:xfrm>
          <a:prstGeom prst="rect">
            <a:avLst/>
          </a:prstGeom>
          <a:noFill/>
          <a:ln>
            <a:noFill/>
          </a:ln>
        </p:spPr>
      </p:pic>
      <p:pic>
        <p:nvPicPr>
          <p:cNvPr id="95" name="Google Shape;95;p17"/>
          <p:cNvPicPr preferRelativeResize="0"/>
          <p:nvPr/>
        </p:nvPicPr>
        <p:blipFill>
          <a:blip r:embed="rId4">
            <a:alphaModFix/>
          </a:blip>
          <a:stretch>
            <a:fillRect/>
          </a:stretch>
        </p:blipFill>
        <p:spPr>
          <a:xfrm>
            <a:off x="3780388" y="2122237"/>
            <a:ext cx="1203850" cy="1203850"/>
          </a:xfrm>
          <a:prstGeom prst="rect">
            <a:avLst/>
          </a:prstGeom>
          <a:noFill/>
          <a:ln>
            <a:noFill/>
          </a:ln>
        </p:spPr>
      </p:pic>
      <p:pic>
        <p:nvPicPr>
          <p:cNvPr id="96" name="Google Shape;96;p17"/>
          <p:cNvPicPr preferRelativeResize="0"/>
          <p:nvPr/>
        </p:nvPicPr>
        <p:blipFill>
          <a:blip r:embed="rId5">
            <a:alphaModFix/>
          </a:blip>
          <a:stretch>
            <a:fillRect/>
          </a:stretch>
        </p:blipFill>
        <p:spPr>
          <a:xfrm>
            <a:off x="3054500" y="2146612"/>
            <a:ext cx="666950" cy="666950"/>
          </a:xfrm>
          <a:prstGeom prst="rect">
            <a:avLst/>
          </a:prstGeom>
          <a:noFill/>
          <a:ln>
            <a:noFill/>
          </a:ln>
        </p:spPr>
      </p:pic>
      <p:sp>
        <p:nvSpPr>
          <p:cNvPr id="97" name="Google Shape;97;p17"/>
          <p:cNvSpPr txBox="1">
            <a:spLocks noGrp="1"/>
          </p:cNvSpPr>
          <p:nvPr>
            <p:ph type="body" idx="1"/>
          </p:nvPr>
        </p:nvSpPr>
        <p:spPr>
          <a:xfrm>
            <a:off x="4088500" y="3800200"/>
            <a:ext cx="4693200" cy="89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419" b="1"/>
              <a:t>Stan </a:t>
            </a:r>
            <a:r>
              <a:rPr lang="es-419"/>
              <a:t>is a programming language that uses the </a:t>
            </a:r>
            <a:r>
              <a:rPr lang="es-419" b="1"/>
              <a:t>no-U-turn </a:t>
            </a:r>
            <a:r>
              <a:rPr lang="es-419"/>
              <a:t>algorithm which is based on HMC.</a:t>
            </a:r>
            <a:endParaRPr/>
          </a:p>
        </p:txBody>
      </p:sp>
      <p:sp>
        <p:nvSpPr>
          <p:cNvPr id="98" name="Google Shape;98;p17"/>
          <p:cNvSpPr txBox="1">
            <a:spLocks noGrp="1"/>
          </p:cNvSpPr>
          <p:nvPr>
            <p:ph type="body" idx="1"/>
          </p:nvPr>
        </p:nvSpPr>
        <p:spPr>
          <a:xfrm>
            <a:off x="5043175" y="2296338"/>
            <a:ext cx="3193500" cy="89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419"/>
              <a:t>Enhancement of </a:t>
            </a:r>
            <a:r>
              <a:rPr lang="es-419" b="1"/>
              <a:t>Metropolis-Hastings</a:t>
            </a:r>
            <a:endParaRPr/>
          </a:p>
        </p:txBody>
      </p:sp>
      <p:pic>
        <p:nvPicPr>
          <p:cNvPr id="99" name="Google Shape;99;p17"/>
          <p:cNvPicPr preferRelativeResize="0"/>
          <p:nvPr/>
        </p:nvPicPr>
        <p:blipFill>
          <a:blip r:embed="rId6">
            <a:alphaModFix/>
          </a:blip>
          <a:stretch>
            <a:fillRect/>
          </a:stretch>
        </p:blipFill>
        <p:spPr>
          <a:xfrm>
            <a:off x="7640050" y="2296337"/>
            <a:ext cx="899700" cy="899700"/>
          </a:xfrm>
          <a:prstGeom prst="rect">
            <a:avLst/>
          </a:prstGeom>
          <a:noFill/>
          <a:ln>
            <a:noFill/>
          </a:ln>
        </p:spPr>
      </p:pic>
      <p:pic>
        <p:nvPicPr>
          <p:cNvPr id="100" name="Google Shape;100;p17"/>
          <p:cNvPicPr preferRelativeResize="0"/>
          <p:nvPr/>
        </p:nvPicPr>
        <p:blipFill>
          <a:blip r:embed="rId7">
            <a:alphaModFix/>
          </a:blip>
          <a:stretch>
            <a:fillRect/>
          </a:stretch>
        </p:blipFill>
        <p:spPr>
          <a:xfrm>
            <a:off x="6975800" y="520087"/>
            <a:ext cx="1514648" cy="899701"/>
          </a:xfrm>
          <a:prstGeom prst="rect">
            <a:avLst/>
          </a:prstGeom>
          <a:noFill/>
          <a:ln>
            <a:noFill/>
          </a:ln>
        </p:spPr>
      </p:pic>
      <p:pic>
        <p:nvPicPr>
          <p:cNvPr id="101" name="Google Shape;101;p17"/>
          <p:cNvPicPr preferRelativeResize="0"/>
          <p:nvPr/>
        </p:nvPicPr>
        <p:blipFill>
          <a:blip r:embed="rId8">
            <a:alphaModFix/>
          </a:blip>
          <a:stretch>
            <a:fillRect/>
          </a:stretch>
        </p:blipFill>
        <p:spPr>
          <a:xfrm>
            <a:off x="7908650" y="1127663"/>
            <a:ext cx="213250" cy="213250"/>
          </a:xfrm>
          <a:prstGeom prst="rect">
            <a:avLst/>
          </a:prstGeom>
          <a:noFill/>
          <a:ln>
            <a:noFill/>
          </a:ln>
        </p:spPr>
      </p:pic>
      <p:pic>
        <p:nvPicPr>
          <p:cNvPr id="102" name="Google Shape;102;p17"/>
          <p:cNvPicPr preferRelativeResize="0"/>
          <p:nvPr/>
        </p:nvPicPr>
        <p:blipFill>
          <a:blip r:embed="rId8">
            <a:alphaModFix/>
          </a:blip>
          <a:stretch>
            <a:fillRect/>
          </a:stretch>
        </p:blipFill>
        <p:spPr>
          <a:xfrm>
            <a:off x="7246650" y="1170538"/>
            <a:ext cx="213250" cy="213250"/>
          </a:xfrm>
          <a:prstGeom prst="rect">
            <a:avLst/>
          </a:prstGeom>
          <a:noFill/>
          <a:ln>
            <a:noFill/>
          </a:ln>
        </p:spPr>
      </p:pic>
      <p:pic>
        <p:nvPicPr>
          <p:cNvPr id="103" name="Google Shape;103;p17"/>
          <p:cNvPicPr preferRelativeResize="0"/>
          <p:nvPr/>
        </p:nvPicPr>
        <p:blipFill>
          <a:blip r:embed="rId8">
            <a:alphaModFix/>
          </a:blip>
          <a:stretch>
            <a:fillRect/>
          </a:stretch>
        </p:blipFill>
        <p:spPr>
          <a:xfrm>
            <a:off x="7827700" y="863313"/>
            <a:ext cx="213250" cy="213250"/>
          </a:xfrm>
          <a:prstGeom prst="rect">
            <a:avLst/>
          </a:prstGeom>
          <a:noFill/>
          <a:ln>
            <a:noFill/>
          </a:ln>
        </p:spPr>
      </p:pic>
      <p:pic>
        <p:nvPicPr>
          <p:cNvPr id="104" name="Google Shape;104;p17"/>
          <p:cNvPicPr preferRelativeResize="0"/>
          <p:nvPr/>
        </p:nvPicPr>
        <p:blipFill>
          <a:blip r:embed="rId8">
            <a:alphaModFix/>
          </a:blip>
          <a:stretch>
            <a:fillRect/>
          </a:stretch>
        </p:blipFill>
        <p:spPr>
          <a:xfrm>
            <a:off x="7537175" y="957288"/>
            <a:ext cx="213250" cy="213250"/>
          </a:xfrm>
          <a:prstGeom prst="rect">
            <a:avLst/>
          </a:prstGeom>
          <a:noFill/>
          <a:ln>
            <a:noFill/>
          </a:ln>
        </p:spPr>
      </p:pic>
      <p:pic>
        <p:nvPicPr>
          <p:cNvPr id="105" name="Google Shape;105;p17"/>
          <p:cNvPicPr preferRelativeResize="0"/>
          <p:nvPr/>
        </p:nvPicPr>
        <p:blipFill>
          <a:blip r:embed="rId8">
            <a:alphaModFix/>
          </a:blip>
          <a:stretch>
            <a:fillRect/>
          </a:stretch>
        </p:blipFill>
        <p:spPr>
          <a:xfrm>
            <a:off x="7640050" y="627613"/>
            <a:ext cx="213250" cy="213250"/>
          </a:xfrm>
          <a:prstGeom prst="rect">
            <a:avLst/>
          </a:prstGeom>
          <a:noFill/>
          <a:ln>
            <a:noFill/>
          </a:ln>
        </p:spPr>
      </p:pic>
      <p:pic>
        <p:nvPicPr>
          <p:cNvPr id="106" name="Google Shape;106;p17"/>
          <p:cNvPicPr preferRelativeResize="0"/>
          <p:nvPr/>
        </p:nvPicPr>
        <p:blipFill>
          <a:blip r:embed="rId9">
            <a:alphaModFix/>
          </a:blip>
          <a:stretch>
            <a:fillRect/>
          </a:stretch>
        </p:blipFill>
        <p:spPr>
          <a:xfrm>
            <a:off x="7983275" y="598962"/>
            <a:ext cx="213250" cy="213250"/>
          </a:xfrm>
          <a:prstGeom prst="rect">
            <a:avLst/>
          </a:prstGeom>
          <a:noFill/>
          <a:ln>
            <a:noFill/>
          </a:ln>
        </p:spPr>
      </p:pic>
      <p:pic>
        <p:nvPicPr>
          <p:cNvPr id="107" name="Google Shape;107;p17"/>
          <p:cNvPicPr preferRelativeResize="0"/>
          <p:nvPr/>
        </p:nvPicPr>
        <p:blipFill>
          <a:blip r:embed="rId9">
            <a:alphaModFix/>
          </a:blip>
          <a:stretch>
            <a:fillRect/>
          </a:stretch>
        </p:blipFill>
        <p:spPr>
          <a:xfrm>
            <a:off x="7054600" y="937112"/>
            <a:ext cx="213250" cy="213250"/>
          </a:xfrm>
          <a:prstGeom prst="rect">
            <a:avLst/>
          </a:prstGeom>
          <a:noFill/>
          <a:ln>
            <a:noFill/>
          </a:ln>
        </p:spPr>
      </p:pic>
      <p:pic>
        <p:nvPicPr>
          <p:cNvPr id="108" name="Google Shape;108;p17"/>
          <p:cNvPicPr preferRelativeResize="0"/>
          <p:nvPr/>
        </p:nvPicPr>
        <p:blipFill>
          <a:blip r:embed="rId9">
            <a:alphaModFix/>
          </a:blip>
          <a:stretch>
            <a:fillRect/>
          </a:stretch>
        </p:blipFill>
        <p:spPr>
          <a:xfrm>
            <a:off x="8288075" y="903762"/>
            <a:ext cx="213250" cy="213250"/>
          </a:xfrm>
          <a:prstGeom prst="rect">
            <a:avLst/>
          </a:prstGeom>
          <a:noFill/>
          <a:ln>
            <a:noFill/>
          </a:ln>
        </p:spPr>
      </p:pic>
      <p:pic>
        <p:nvPicPr>
          <p:cNvPr id="109" name="Google Shape;109;p17"/>
          <p:cNvPicPr preferRelativeResize="0"/>
          <p:nvPr/>
        </p:nvPicPr>
        <p:blipFill>
          <a:blip r:embed="rId10">
            <a:alphaModFix/>
          </a:blip>
          <a:stretch>
            <a:fillRect/>
          </a:stretch>
        </p:blipFill>
        <p:spPr>
          <a:xfrm>
            <a:off x="3054500" y="3721338"/>
            <a:ext cx="913451" cy="9134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6202100" y="251325"/>
            <a:ext cx="2941800" cy="766500"/>
          </a:xfrm>
          <a:prstGeom prst="rect">
            <a:avLst/>
          </a:prstGeom>
          <a:solidFill>
            <a:srgbClr val="6AA84F"/>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History</a:t>
            </a:r>
            <a:endParaRPr b="1">
              <a:solidFill>
                <a:srgbClr val="FFFFFF"/>
              </a:solidFill>
            </a:endParaRPr>
          </a:p>
        </p:txBody>
      </p:sp>
      <p:cxnSp>
        <p:nvCxnSpPr>
          <p:cNvPr id="115" name="Google Shape;115;p18"/>
          <p:cNvCxnSpPr/>
          <p:nvPr/>
        </p:nvCxnSpPr>
        <p:spPr>
          <a:xfrm>
            <a:off x="330325" y="2696925"/>
            <a:ext cx="8292000" cy="33900"/>
          </a:xfrm>
          <a:prstGeom prst="straightConnector1">
            <a:avLst/>
          </a:prstGeom>
          <a:noFill/>
          <a:ln w="76200" cap="flat" cmpd="sng">
            <a:solidFill>
              <a:srgbClr val="999999"/>
            </a:solidFill>
            <a:prstDash val="solid"/>
            <a:round/>
            <a:headEnd type="none" w="med" len="med"/>
            <a:tailEnd type="none" w="med" len="med"/>
          </a:ln>
        </p:spPr>
      </p:cxnSp>
      <p:sp>
        <p:nvSpPr>
          <p:cNvPr id="116" name="Google Shape;116;p18"/>
          <p:cNvSpPr txBox="1"/>
          <p:nvPr/>
        </p:nvSpPr>
        <p:spPr>
          <a:xfrm>
            <a:off x="58050" y="3441425"/>
            <a:ext cx="1691400" cy="105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b="1">
                <a:solidFill>
                  <a:schemeClr val="dk2"/>
                </a:solidFill>
              </a:rPr>
              <a:t>Metropolis </a:t>
            </a:r>
            <a:r>
              <a:rPr lang="es-419">
                <a:solidFill>
                  <a:schemeClr val="dk2"/>
                </a:solidFill>
              </a:rPr>
              <a:t>et al. propose the eponymous algorithm.</a:t>
            </a:r>
            <a:endParaRPr/>
          </a:p>
        </p:txBody>
      </p:sp>
      <p:sp>
        <p:nvSpPr>
          <p:cNvPr id="117" name="Google Shape;117;p18"/>
          <p:cNvSpPr txBox="1"/>
          <p:nvPr/>
        </p:nvSpPr>
        <p:spPr>
          <a:xfrm>
            <a:off x="2936388" y="3441425"/>
            <a:ext cx="1635600" cy="145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a:solidFill>
                  <a:schemeClr val="dk2"/>
                </a:solidFill>
              </a:rPr>
              <a:t>Stuart and Donald Geman create the </a:t>
            </a:r>
            <a:r>
              <a:rPr lang="es-419" b="1">
                <a:solidFill>
                  <a:schemeClr val="dk2"/>
                </a:solidFill>
              </a:rPr>
              <a:t>Gibbs </a:t>
            </a:r>
            <a:r>
              <a:rPr lang="es-419">
                <a:solidFill>
                  <a:schemeClr val="dk2"/>
                </a:solidFill>
              </a:rPr>
              <a:t>sampling algorithm.</a:t>
            </a:r>
            <a:endParaRPr/>
          </a:p>
        </p:txBody>
      </p:sp>
      <p:sp>
        <p:nvSpPr>
          <p:cNvPr id="118" name="Google Shape;118;p18"/>
          <p:cNvSpPr txBox="1"/>
          <p:nvPr/>
        </p:nvSpPr>
        <p:spPr>
          <a:xfrm>
            <a:off x="1670750" y="1488800"/>
            <a:ext cx="1975800" cy="76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a:solidFill>
                  <a:schemeClr val="dk2"/>
                </a:solidFill>
              </a:rPr>
              <a:t>Improved by </a:t>
            </a:r>
            <a:r>
              <a:rPr lang="es-419" b="1">
                <a:solidFill>
                  <a:schemeClr val="dk2"/>
                </a:solidFill>
              </a:rPr>
              <a:t>Hastings.</a:t>
            </a:r>
            <a:endParaRPr/>
          </a:p>
        </p:txBody>
      </p:sp>
      <p:sp>
        <p:nvSpPr>
          <p:cNvPr id="119" name="Google Shape;119;p18"/>
          <p:cNvSpPr txBox="1"/>
          <p:nvPr/>
        </p:nvSpPr>
        <p:spPr>
          <a:xfrm>
            <a:off x="4850050" y="1192250"/>
            <a:ext cx="2465100" cy="105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b="1">
                <a:solidFill>
                  <a:schemeClr val="dk2"/>
                </a:solidFill>
              </a:rPr>
              <a:t>BUGS</a:t>
            </a:r>
            <a:r>
              <a:rPr lang="es-419">
                <a:solidFill>
                  <a:schemeClr val="dk2"/>
                </a:solidFill>
              </a:rPr>
              <a:t> is first released and revolutionizes Bayesian computation.</a:t>
            </a:r>
            <a:endParaRPr/>
          </a:p>
        </p:txBody>
      </p:sp>
      <p:sp>
        <p:nvSpPr>
          <p:cNvPr id="120" name="Google Shape;120;p18"/>
          <p:cNvSpPr txBox="1"/>
          <p:nvPr/>
        </p:nvSpPr>
        <p:spPr>
          <a:xfrm>
            <a:off x="6768150" y="3441425"/>
            <a:ext cx="2057700" cy="1269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419" b="1">
                <a:solidFill>
                  <a:srgbClr val="CC0000"/>
                </a:solidFill>
              </a:rPr>
              <a:t>Stan</a:t>
            </a:r>
            <a:r>
              <a:rPr lang="es-419">
                <a:solidFill>
                  <a:schemeClr val="dk2"/>
                </a:solidFill>
              </a:rPr>
              <a:t>, created by Andrew Gelman </a:t>
            </a:r>
            <a:br>
              <a:rPr lang="es-419">
                <a:solidFill>
                  <a:schemeClr val="dk2"/>
                </a:solidFill>
              </a:rPr>
            </a:br>
            <a:r>
              <a:rPr lang="es-419">
                <a:solidFill>
                  <a:schemeClr val="dk2"/>
                </a:solidFill>
              </a:rPr>
              <a:t>(yes, </a:t>
            </a:r>
            <a:r>
              <a:rPr lang="es-419" i="1">
                <a:solidFill>
                  <a:schemeClr val="dk2"/>
                </a:solidFill>
              </a:rPr>
              <a:t>that</a:t>
            </a:r>
            <a:r>
              <a:rPr lang="es-419">
                <a:solidFill>
                  <a:schemeClr val="dk2"/>
                </a:solidFill>
              </a:rPr>
              <a:t> Gelman) </a:t>
            </a:r>
            <a:br>
              <a:rPr lang="es-419">
                <a:solidFill>
                  <a:schemeClr val="dk2"/>
                </a:solidFill>
              </a:rPr>
            </a:br>
            <a:r>
              <a:rPr lang="es-419">
                <a:solidFill>
                  <a:schemeClr val="dk2"/>
                </a:solidFill>
              </a:rPr>
              <a:t>and Bob Carpenter and it is first released.</a:t>
            </a:r>
            <a:endParaRPr/>
          </a:p>
        </p:txBody>
      </p:sp>
      <p:sp>
        <p:nvSpPr>
          <p:cNvPr id="121" name="Google Shape;121;p18"/>
          <p:cNvSpPr txBox="1"/>
          <p:nvPr/>
        </p:nvSpPr>
        <p:spPr>
          <a:xfrm>
            <a:off x="131725" y="2489775"/>
            <a:ext cx="828600" cy="448200"/>
          </a:xfrm>
          <a:prstGeom prst="rect">
            <a:avLst/>
          </a:prstGeom>
          <a:solidFill>
            <a:srgbClr val="134F5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419" sz="1800" b="1">
                <a:solidFill>
                  <a:srgbClr val="FFFFFF"/>
                </a:solidFill>
              </a:rPr>
              <a:t>1953</a:t>
            </a:r>
            <a:endParaRPr b="1">
              <a:solidFill>
                <a:srgbClr val="FFFFFF"/>
              </a:solidFill>
            </a:endParaRPr>
          </a:p>
        </p:txBody>
      </p:sp>
      <p:sp>
        <p:nvSpPr>
          <p:cNvPr id="122" name="Google Shape;122;p18"/>
          <p:cNvSpPr txBox="1"/>
          <p:nvPr/>
        </p:nvSpPr>
        <p:spPr>
          <a:xfrm>
            <a:off x="1748925" y="2489775"/>
            <a:ext cx="828600" cy="448200"/>
          </a:xfrm>
          <a:prstGeom prst="rect">
            <a:avLst/>
          </a:prstGeom>
          <a:solidFill>
            <a:srgbClr val="134F5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419" sz="1800" b="1">
                <a:solidFill>
                  <a:srgbClr val="FFFFFF"/>
                </a:solidFill>
              </a:rPr>
              <a:t>1970</a:t>
            </a:r>
            <a:endParaRPr b="1">
              <a:solidFill>
                <a:srgbClr val="FFFFFF"/>
              </a:solidFill>
            </a:endParaRPr>
          </a:p>
        </p:txBody>
      </p:sp>
      <p:sp>
        <p:nvSpPr>
          <p:cNvPr id="123" name="Google Shape;123;p18"/>
          <p:cNvSpPr txBox="1"/>
          <p:nvPr/>
        </p:nvSpPr>
        <p:spPr>
          <a:xfrm>
            <a:off x="3087925" y="2489775"/>
            <a:ext cx="828600" cy="448200"/>
          </a:xfrm>
          <a:prstGeom prst="rect">
            <a:avLst/>
          </a:prstGeom>
          <a:solidFill>
            <a:srgbClr val="134F5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419" sz="1800" b="1">
                <a:solidFill>
                  <a:srgbClr val="FFFFFF"/>
                </a:solidFill>
              </a:rPr>
              <a:t>1983</a:t>
            </a:r>
            <a:endParaRPr b="1">
              <a:solidFill>
                <a:srgbClr val="FFFFFF"/>
              </a:solidFill>
            </a:endParaRPr>
          </a:p>
        </p:txBody>
      </p:sp>
      <p:sp>
        <p:nvSpPr>
          <p:cNvPr id="124" name="Google Shape;124;p18"/>
          <p:cNvSpPr txBox="1"/>
          <p:nvPr/>
        </p:nvSpPr>
        <p:spPr>
          <a:xfrm>
            <a:off x="4960663" y="2489775"/>
            <a:ext cx="828600" cy="448200"/>
          </a:xfrm>
          <a:prstGeom prst="rect">
            <a:avLst/>
          </a:prstGeom>
          <a:solidFill>
            <a:srgbClr val="134F5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419" sz="1800" b="1">
                <a:solidFill>
                  <a:srgbClr val="FFFFFF"/>
                </a:solidFill>
              </a:rPr>
              <a:t>1997|</a:t>
            </a:r>
            <a:endParaRPr b="1">
              <a:solidFill>
                <a:srgbClr val="FFFFFF"/>
              </a:solidFill>
            </a:endParaRPr>
          </a:p>
        </p:txBody>
      </p:sp>
      <p:sp>
        <p:nvSpPr>
          <p:cNvPr id="125" name="Google Shape;125;p18"/>
          <p:cNvSpPr txBox="1"/>
          <p:nvPr/>
        </p:nvSpPr>
        <p:spPr>
          <a:xfrm>
            <a:off x="7910375" y="2489775"/>
            <a:ext cx="828600" cy="448200"/>
          </a:xfrm>
          <a:prstGeom prst="rect">
            <a:avLst/>
          </a:prstGeom>
          <a:solidFill>
            <a:srgbClr val="134F5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419" sz="1800" b="1">
                <a:solidFill>
                  <a:srgbClr val="FFFFFF"/>
                </a:solidFill>
              </a:rPr>
              <a:t>2012</a:t>
            </a:r>
            <a:endParaRPr b="1">
              <a:solidFill>
                <a:srgbClr val="FFFFFF"/>
              </a:solidFill>
            </a:endParaRPr>
          </a:p>
        </p:txBody>
      </p:sp>
      <p:cxnSp>
        <p:nvCxnSpPr>
          <p:cNvPr id="126" name="Google Shape;126;p18"/>
          <p:cNvCxnSpPr/>
          <p:nvPr/>
        </p:nvCxnSpPr>
        <p:spPr>
          <a:xfrm rot="10800000">
            <a:off x="546025" y="3011750"/>
            <a:ext cx="0" cy="458700"/>
          </a:xfrm>
          <a:prstGeom prst="straightConnector1">
            <a:avLst/>
          </a:prstGeom>
          <a:noFill/>
          <a:ln w="9525" cap="flat" cmpd="sng">
            <a:solidFill>
              <a:schemeClr val="dk2"/>
            </a:solidFill>
            <a:prstDash val="solid"/>
            <a:round/>
            <a:headEnd type="none" w="med" len="med"/>
            <a:tailEnd type="triangle" w="med" len="med"/>
          </a:ln>
        </p:spPr>
      </p:cxnSp>
      <p:cxnSp>
        <p:nvCxnSpPr>
          <p:cNvPr id="127" name="Google Shape;127;p18"/>
          <p:cNvCxnSpPr/>
          <p:nvPr/>
        </p:nvCxnSpPr>
        <p:spPr>
          <a:xfrm rot="10800000">
            <a:off x="3502225" y="3011750"/>
            <a:ext cx="0" cy="458700"/>
          </a:xfrm>
          <a:prstGeom prst="straightConnector1">
            <a:avLst/>
          </a:prstGeom>
          <a:noFill/>
          <a:ln w="9525" cap="flat" cmpd="sng">
            <a:solidFill>
              <a:schemeClr val="dk2"/>
            </a:solidFill>
            <a:prstDash val="solid"/>
            <a:round/>
            <a:headEnd type="none" w="med" len="med"/>
            <a:tailEnd type="triangle" w="med" len="med"/>
          </a:ln>
        </p:spPr>
      </p:cxnSp>
      <p:cxnSp>
        <p:nvCxnSpPr>
          <p:cNvPr id="128" name="Google Shape;128;p18"/>
          <p:cNvCxnSpPr/>
          <p:nvPr/>
        </p:nvCxnSpPr>
        <p:spPr>
          <a:xfrm rot="10800000">
            <a:off x="8324675" y="3011750"/>
            <a:ext cx="0" cy="458700"/>
          </a:xfrm>
          <a:prstGeom prst="straightConnector1">
            <a:avLst/>
          </a:prstGeom>
          <a:noFill/>
          <a:ln w="9525" cap="flat" cmpd="sng">
            <a:solidFill>
              <a:schemeClr val="dk2"/>
            </a:solidFill>
            <a:prstDash val="solid"/>
            <a:round/>
            <a:headEnd type="none" w="med" len="med"/>
            <a:tailEnd type="triangle" w="med" len="med"/>
          </a:ln>
        </p:spPr>
      </p:cxnSp>
      <p:cxnSp>
        <p:nvCxnSpPr>
          <p:cNvPr id="129" name="Google Shape;129;p18"/>
          <p:cNvCxnSpPr/>
          <p:nvPr/>
        </p:nvCxnSpPr>
        <p:spPr>
          <a:xfrm>
            <a:off x="2163225" y="2041575"/>
            <a:ext cx="0" cy="448200"/>
          </a:xfrm>
          <a:prstGeom prst="straightConnector1">
            <a:avLst/>
          </a:prstGeom>
          <a:noFill/>
          <a:ln w="9525" cap="flat" cmpd="sng">
            <a:solidFill>
              <a:schemeClr val="dk2"/>
            </a:solidFill>
            <a:prstDash val="solid"/>
            <a:round/>
            <a:headEnd type="none" w="med" len="med"/>
            <a:tailEnd type="triangle" w="med" len="med"/>
          </a:ln>
        </p:spPr>
      </p:cxnSp>
      <p:cxnSp>
        <p:nvCxnSpPr>
          <p:cNvPr id="130" name="Google Shape;130;p18"/>
          <p:cNvCxnSpPr/>
          <p:nvPr/>
        </p:nvCxnSpPr>
        <p:spPr>
          <a:xfrm>
            <a:off x="5374975" y="2041575"/>
            <a:ext cx="0" cy="44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6202100" y="251325"/>
            <a:ext cx="2941800" cy="766500"/>
          </a:xfrm>
          <a:prstGeom prst="rect">
            <a:avLst/>
          </a:prstGeom>
          <a:solidFill>
            <a:srgbClr val="B20012"/>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STAN</a:t>
            </a:r>
            <a:endParaRPr b="1">
              <a:solidFill>
                <a:srgbClr val="FFFFFF"/>
              </a:solidFill>
            </a:endParaRPr>
          </a:p>
        </p:txBody>
      </p:sp>
      <p:sp>
        <p:nvSpPr>
          <p:cNvPr id="136" name="Google Shape;136;p19"/>
          <p:cNvSpPr txBox="1">
            <a:spLocks noGrp="1"/>
          </p:cNvSpPr>
          <p:nvPr>
            <p:ph type="body" idx="1"/>
          </p:nvPr>
        </p:nvSpPr>
        <p:spPr>
          <a:xfrm>
            <a:off x="311700" y="1152475"/>
            <a:ext cx="8520600" cy="2661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a:t>Named in honor of Stanislaw Ulam (creator of the</a:t>
            </a:r>
            <a:r>
              <a:rPr lang="es-419" b="1"/>
              <a:t> Monte Carlo</a:t>
            </a:r>
            <a:r>
              <a:rPr lang="es-419"/>
              <a:t> methods).</a:t>
            </a:r>
            <a:endParaRPr/>
          </a:p>
          <a:p>
            <a:pPr marL="457200" lvl="0" indent="-342900" algn="l" rtl="0">
              <a:spcBef>
                <a:spcPts val="0"/>
              </a:spcBef>
              <a:spcAft>
                <a:spcPts val="0"/>
              </a:spcAft>
              <a:buSzPts val="1800"/>
              <a:buChar char="●"/>
            </a:pPr>
            <a:r>
              <a:rPr lang="es-419"/>
              <a:t>Open source.</a:t>
            </a:r>
            <a:endParaRPr/>
          </a:p>
          <a:p>
            <a:pPr marL="457200" lvl="0" indent="-342900" algn="l" rtl="0">
              <a:spcBef>
                <a:spcPts val="0"/>
              </a:spcBef>
              <a:spcAft>
                <a:spcPts val="0"/>
              </a:spcAft>
              <a:buSzPts val="1800"/>
              <a:buChar char="●"/>
            </a:pPr>
            <a:r>
              <a:rPr lang="es-419"/>
              <a:t>Written in C++.</a:t>
            </a:r>
            <a:endParaRPr/>
          </a:p>
          <a:p>
            <a:pPr marL="457200" lvl="0" indent="-342900" algn="l" rtl="0">
              <a:spcBef>
                <a:spcPts val="0"/>
              </a:spcBef>
              <a:spcAft>
                <a:spcPts val="0"/>
              </a:spcAft>
              <a:buSzPts val="1800"/>
              <a:buChar char="●"/>
            </a:pPr>
            <a:r>
              <a:rPr lang="es-419"/>
              <a:t>Multi-interface (R, Python, Julia, command line, Matlab, Stata, possibly others).</a:t>
            </a:r>
            <a:endParaRPr/>
          </a:p>
          <a:p>
            <a:pPr marL="457200" lvl="0" indent="-342900" algn="l" rtl="0">
              <a:spcBef>
                <a:spcPts val="0"/>
              </a:spcBef>
              <a:spcAft>
                <a:spcPts val="0"/>
              </a:spcAft>
              <a:buSzPts val="1800"/>
              <a:buChar char="●"/>
            </a:pPr>
            <a:r>
              <a:rPr lang="es-419"/>
              <a:t>Instead of relying in random walks, it’s inspired in </a:t>
            </a:r>
            <a:r>
              <a:rPr lang="es-419" b="1"/>
              <a:t>statistical mechanics</a:t>
            </a:r>
            <a:r>
              <a:rPr lang="es-419"/>
              <a:t>.</a:t>
            </a:r>
            <a:r>
              <a:rPr lang="es-419" baseline="30000"/>
              <a:t>1</a:t>
            </a:r>
            <a:endParaRPr baseline="30000"/>
          </a:p>
          <a:p>
            <a:pPr marL="457200" lvl="0" indent="-342900" algn="l" rtl="0">
              <a:spcBef>
                <a:spcPts val="0"/>
              </a:spcBef>
              <a:spcAft>
                <a:spcPts val="0"/>
              </a:spcAft>
              <a:buSzPts val="1800"/>
              <a:buChar char="●"/>
            </a:pPr>
            <a:r>
              <a:rPr lang="es-419"/>
              <a:t>It can do much more than just sampling: optimization, variational inference, etc.</a:t>
            </a:r>
            <a:endParaRPr/>
          </a:p>
        </p:txBody>
      </p:sp>
      <p:sp>
        <p:nvSpPr>
          <p:cNvPr id="137" name="Google Shape;137;p19"/>
          <p:cNvSpPr txBox="1">
            <a:spLocks noGrp="1"/>
          </p:cNvSpPr>
          <p:nvPr>
            <p:ph type="body" idx="1"/>
          </p:nvPr>
        </p:nvSpPr>
        <p:spPr>
          <a:xfrm>
            <a:off x="311700" y="4285700"/>
            <a:ext cx="8520600" cy="604200"/>
          </a:xfrm>
          <a:prstGeom prst="rect">
            <a:avLst/>
          </a:prstGeom>
        </p:spPr>
        <p:txBody>
          <a:bodyPr spcFirstLastPara="1" wrap="square" lIns="91425" tIns="91425" rIns="91425" bIns="91425" anchor="t" anchorCtr="0">
            <a:noAutofit/>
          </a:bodyPr>
          <a:lstStyle/>
          <a:p>
            <a:pPr marL="0" lvl="0" indent="0" algn="l" rtl="0">
              <a:spcBef>
                <a:spcPts val="500"/>
              </a:spcBef>
              <a:spcAft>
                <a:spcPts val="500"/>
              </a:spcAft>
              <a:buNone/>
            </a:pPr>
            <a:r>
              <a:rPr lang="es-419" sz="1200" baseline="30000">
                <a:highlight>
                  <a:srgbClr val="FFFFFF"/>
                </a:highlight>
              </a:rPr>
              <a:t>1</a:t>
            </a:r>
            <a:r>
              <a:rPr lang="es-419" sz="1200">
                <a:highlight>
                  <a:srgbClr val="FFFFFF"/>
                </a:highlight>
              </a:rPr>
              <a:t>Necessary for the fundamental study of any physical system that has many </a:t>
            </a:r>
            <a:r>
              <a:rPr lang="es-419" sz="1200" b="1">
                <a:highlight>
                  <a:srgbClr val="FFFFFF"/>
                </a:highlight>
                <a:uFill>
                  <a:noFill/>
                </a:uFill>
                <a:hlinkClick r:id="rId3"/>
              </a:rPr>
              <a:t>degrees of freedom</a:t>
            </a:r>
            <a:r>
              <a:rPr lang="es-419" sz="1200">
                <a:highlight>
                  <a:srgbClr val="FFFFFF"/>
                </a:highlight>
              </a:rPr>
              <a:t>. The approach is based on </a:t>
            </a:r>
            <a:r>
              <a:rPr lang="es-419" sz="1200">
                <a:highlight>
                  <a:srgbClr val="FFFFFF"/>
                </a:highlight>
                <a:uFill>
                  <a:noFill/>
                </a:uFill>
                <a:hlinkClick r:id="rId4"/>
              </a:rPr>
              <a:t>statistical</a:t>
            </a:r>
            <a:r>
              <a:rPr lang="es-419" sz="1200">
                <a:highlight>
                  <a:srgbClr val="FFFFFF"/>
                </a:highlight>
              </a:rPr>
              <a:t> methods, </a:t>
            </a:r>
            <a:r>
              <a:rPr lang="es-419" sz="1200">
                <a:highlight>
                  <a:srgbClr val="FFFFFF"/>
                </a:highlight>
                <a:uFill>
                  <a:noFill/>
                </a:uFill>
                <a:hlinkClick r:id="rId5"/>
              </a:rPr>
              <a:t>probability theory</a:t>
            </a:r>
            <a:r>
              <a:rPr lang="es-419" sz="1200">
                <a:highlight>
                  <a:srgbClr val="FFFFFF"/>
                </a:highlight>
              </a:rPr>
              <a:t> and the </a:t>
            </a:r>
            <a:r>
              <a:rPr lang="es-419" sz="1200">
                <a:highlight>
                  <a:srgbClr val="FFFFFF"/>
                </a:highlight>
                <a:uFill>
                  <a:noFill/>
                </a:uFill>
                <a:hlinkClick r:id="rId6"/>
              </a:rPr>
              <a:t>microscopic</a:t>
            </a:r>
            <a:r>
              <a:rPr lang="es-419" sz="1200">
                <a:highlight>
                  <a:srgbClr val="FFFFFF"/>
                </a:highlight>
              </a:rPr>
              <a:t> physical laws.</a:t>
            </a:r>
            <a:endParaRPr sz="1200"/>
          </a:p>
        </p:txBody>
      </p:sp>
      <p:cxnSp>
        <p:nvCxnSpPr>
          <p:cNvPr id="138" name="Google Shape;138;p19"/>
          <p:cNvCxnSpPr/>
          <p:nvPr/>
        </p:nvCxnSpPr>
        <p:spPr>
          <a:xfrm>
            <a:off x="322025" y="4285700"/>
            <a:ext cx="8459400" cy="0"/>
          </a:xfrm>
          <a:prstGeom prst="straightConnector1">
            <a:avLst/>
          </a:prstGeom>
          <a:noFill/>
          <a:ln w="9525" cap="flat" cmpd="sng">
            <a:solidFill>
              <a:schemeClr val="dk2"/>
            </a:solidFill>
            <a:prstDash val="solid"/>
            <a:round/>
            <a:headEnd type="none" w="med" len="med"/>
            <a:tailEnd type="none" w="med" len="med"/>
          </a:ln>
        </p:spPr>
      </p:cxnSp>
      <p:pic>
        <p:nvPicPr>
          <p:cNvPr id="139" name="Google Shape;139;p19"/>
          <p:cNvPicPr preferRelativeResize="0"/>
          <p:nvPr/>
        </p:nvPicPr>
        <p:blipFill>
          <a:blip r:embed="rId7">
            <a:alphaModFix/>
          </a:blip>
          <a:stretch>
            <a:fillRect/>
          </a:stretch>
        </p:blipFill>
        <p:spPr>
          <a:xfrm>
            <a:off x="5029049" y="161100"/>
            <a:ext cx="944452" cy="946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p:nvPr/>
        </p:nvSpPr>
        <p:spPr>
          <a:xfrm>
            <a:off x="812425" y="3610250"/>
            <a:ext cx="2146500" cy="454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Arimo"/>
              <a:buAutoNum type="arabicPeriod"/>
            </a:pPr>
            <a:r>
              <a:rPr lang="es-419" sz="1800">
                <a:solidFill>
                  <a:schemeClr val="dk2"/>
                </a:solidFill>
                <a:latin typeface="Arimo"/>
                <a:ea typeface="Arimo"/>
                <a:cs typeface="Arimo"/>
                <a:sym typeface="Arimo"/>
              </a:rPr>
              <a:t>Introduction</a:t>
            </a:r>
            <a:endParaRPr>
              <a:latin typeface="Arimo"/>
              <a:ea typeface="Arimo"/>
              <a:cs typeface="Arimo"/>
              <a:sym typeface="Arimo"/>
            </a:endParaRPr>
          </a:p>
        </p:txBody>
      </p:sp>
      <p:sp>
        <p:nvSpPr>
          <p:cNvPr id="145" name="Google Shape;145;p20"/>
          <p:cNvSpPr txBox="1"/>
          <p:nvPr/>
        </p:nvSpPr>
        <p:spPr>
          <a:xfrm>
            <a:off x="3646675"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2. Algorithm</a:t>
            </a:r>
            <a:endParaRPr>
              <a:latin typeface="Arimo"/>
              <a:ea typeface="Arimo"/>
              <a:cs typeface="Arimo"/>
              <a:sym typeface="Arimo"/>
            </a:endParaRPr>
          </a:p>
        </p:txBody>
      </p:sp>
      <p:sp>
        <p:nvSpPr>
          <p:cNvPr id="146" name="Google Shape;146;p20"/>
          <p:cNvSpPr txBox="1"/>
          <p:nvPr/>
        </p:nvSpPr>
        <p:spPr>
          <a:xfrm>
            <a:off x="6151350"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3. Implementation</a:t>
            </a:r>
            <a:endParaRPr>
              <a:latin typeface="Arimo"/>
              <a:ea typeface="Arimo"/>
              <a:cs typeface="Arimo"/>
              <a:sym typeface="Arimo"/>
            </a:endParaRPr>
          </a:p>
        </p:txBody>
      </p:sp>
      <p:pic>
        <p:nvPicPr>
          <p:cNvPr id="147" name="Google Shape;147;p20"/>
          <p:cNvPicPr preferRelativeResize="0"/>
          <p:nvPr/>
        </p:nvPicPr>
        <p:blipFill>
          <a:blip r:embed="rId3">
            <a:alphaModFix/>
          </a:blip>
          <a:stretch>
            <a:fillRect/>
          </a:stretch>
        </p:blipFill>
        <p:spPr>
          <a:xfrm>
            <a:off x="6045650" y="2092350"/>
            <a:ext cx="1324925" cy="1328425"/>
          </a:xfrm>
          <a:prstGeom prst="rect">
            <a:avLst/>
          </a:prstGeom>
          <a:noFill/>
          <a:ln>
            <a:noFill/>
          </a:ln>
        </p:spPr>
      </p:pic>
      <p:pic>
        <p:nvPicPr>
          <p:cNvPr id="148" name="Google Shape;148;p20"/>
          <p:cNvPicPr preferRelativeResize="0"/>
          <p:nvPr/>
        </p:nvPicPr>
        <p:blipFill>
          <a:blip r:embed="rId4">
            <a:alphaModFix/>
          </a:blip>
          <a:stretch>
            <a:fillRect/>
          </a:stretch>
        </p:blipFill>
        <p:spPr>
          <a:xfrm>
            <a:off x="3407175" y="1950825"/>
            <a:ext cx="800676" cy="800676"/>
          </a:xfrm>
          <a:prstGeom prst="rect">
            <a:avLst/>
          </a:prstGeom>
          <a:noFill/>
          <a:ln>
            <a:noFill/>
          </a:ln>
        </p:spPr>
      </p:pic>
      <p:pic>
        <p:nvPicPr>
          <p:cNvPr id="149" name="Google Shape;149;p20"/>
          <p:cNvPicPr preferRelativeResize="0"/>
          <p:nvPr/>
        </p:nvPicPr>
        <p:blipFill>
          <a:blip r:embed="rId5">
            <a:alphaModFix/>
          </a:blip>
          <a:stretch>
            <a:fillRect/>
          </a:stretch>
        </p:blipFill>
        <p:spPr>
          <a:xfrm>
            <a:off x="3993725" y="2298275"/>
            <a:ext cx="1156550" cy="1156550"/>
          </a:xfrm>
          <a:prstGeom prst="rect">
            <a:avLst/>
          </a:prstGeom>
          <a:noFill/>
          <a:ln>
            <a:noFill/>
          </a:ln>
        </p:spPr>
      </p:pic>
      <p:pic>
        <p:nvPicPr>
          <p:cNvPr id="150" name="Google Shape;150;p20"/>
          <p:cNvPicPr preferRelativeResize="0"/>
          <p:nvPr/>
        </p:nvPicPr>
        <p:blipFill>
          <a:blip r:embed="rId6">
            <a:alphaModFix/>
          </a:blip>
          <a:stretch>
            <a:fillRect/>
          </a:stretch>
        </p:blipFill>
        <p:spPr>
          <a:xfrm>
            <a:off x="1223213" y="2094100"/>
            <a:ext cx="1324925" cy="1324925"/>
          </a:xfrm>
          <a:prstGeom prst="rect">
            <a:avLst/>
          </a:prstGeom>
          <a:noFill/>
          <a:ln>
            <a:noFill/>
          </a:ln>
        </p:spPr>
      </p:pic>
      <p:pic>
        <p:nvPicPr>
          <p:cNvPr id="151" name="Google Shape;151;p20"/>
          <p:cNvPicPr preferRelativeResize="0"/>
          <p:nvPr/>
        </p:nvPicPr>
        <p:blipFill>
          <a:blip r:embed="rId7">
            <a:alphaModFix/>
          </a:blip>
          <a:stretch>
            <a:fillRect/>
          </a:stretch>
        </p:blipFill>
        <p:spPr>
          <a:xfrm>
            <a:off x="7438275" y="2333475"/>
            <a:ext cx="965275" cy="965275"/>
          </a:xfrm>
          <a:prstGeom prst="rect">
            <a:avLst/>
          </a:prstGeom>
          <a:noFill/>
          <a:ln>
            <a:noFill/>
          </a:ln>
        </p:spPr>
      </p:pic>
      <p:sp>
        <p:nvSpPr>
          <p:cNvPr id="152" name="Google Shape;152;p20"/>
          <p:cNvSpPr txBox="1">
            <a:spLocks noGrp="1"/>
          </p:cNvSpPr>
          <p:nvPr>
            <p:ph type="title"/>
          </p:nvPr>
        </p:nvSpPr>
        <p:spPr>
          <a:xfrm>
            <a:off x="0" y="251325"/>
            <a:ext cx="2941800" cy="766500"/>
          </a:xfrm>
          <a:prstGeom prst="rect">
            <a:avLst/>
          </a:prstGeom>
          <a:solidFill>
            <a:srgbClr val="E69138"/>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Agenda</a:t>
            </a:r>
            <a:endParaRPr b="1">
              <a:solidFill>
                <a:srgbClr val="FFFFFF"/>
              </a:solidFill>
            </a:endParaRPr>
          </a:p>
        </p:txBody>
      </p:sp>
      <p:pic>
        <p:nvPicPr>
          <p:cNvPr id="153" name="Google Shape;153;p20"/>
          <p:cNvPicPr preferRelativeResize="0"/>
          <p:nvPr/>
        </p:nvPicPr>
        <p:blipFill>
          <a:blip r:embed="rId8">
            <a:alphaModFix amt="60000"/>
          </a:blip>
          <a:stretch>
            <a:fillRect/>
          </a:stretch>
        </p:blipFill>
        <p:spPr>
          <a:xfrm>
            <a:off x="5669756" y="1833675"/>
            <a:ext cx="2941800" cy="2478175"/>
          </a:xfrm>
          <a:prstGeom prst="rect">
            <a:avLst/>
          </a:prstGeom>
          <a:noFill/>
          <a:ln>
            <a:noFill/>
          </a:ln>
        </p:spPr>
      </p:pic>
      <p:pic>
        <p:nvPicPr>
          <p:cNvPr id="154" name="Google Shape;154;p20"/>
          <p:cNvPicPr preferRelativeResize="0"/>
          <p:nvPr/>
        </p:nvPicPr>
        <p:blipFill>
          <a:blip r:embed="rId8">
            <a:alphaModFix amt="60000"/>
          </a:blip>
          <a:stretch>
            <a:fillRect/>
          </a:stretch>
        </p:blipFill>
        <p:spPr>
          <a:xfrm>
            <a:off x="-2518588" y="1886200"/>
            <a:ext cx="5477525" cy="2478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1"/>
          <p:cNvPicPr preferRelativeResize="0"/>
          <p:nvPr/>
        </p:nvPicPr>
        <p:blipFill>
          <a:blip r:embed="rId3">
            <a:alphaModFix/>
          </a:blip>
          <a:stretch>
            <a:fillRect/>
          </a:stretch>
        </p:blipFill>
        <p:spPr>
          <a:xfrm>
            <a:off x="176575" y="56150"/>
            <a:ext cx="1919574" cy="1919574"/>
          </a:xfrm>
          <a:prstGeom prst="rect">
            <a:avLst/>
          </a:prstGeom>
          <a:noFill/>
          <a:ln>
            <a:noFill/>
          </a:ln>
        </p:spPr>
      </p:pic>
      <p:sp>
        <p:nvSpPr>
          <p:cNvPr id="160" name="Google Shape;160;p21"/>
          <p:cNvSpPr txBox="1">
            <a:spLocks noGrp="1"/>
          </p:cNvSpPr>
          <p:nvPr>
            <p:ph type="title"/>
          </p:nvPr>
        </p:nvSpPr>
        <p:spPr>
          <a:xfrm>
            <a:off x="2317900" y="273400"/>
            <a:ext cx="3812400" cy="766500"/>
          </a:xfrm>
          <a:prstGeom prst="rect">
            <a:avLst/>
          </a:prstGeom>
          <a:solidFill>
            <a:srgbClr val="38761D"/>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How does it work?</a:t>
            </a:r>
            <a:endParaRPr b="1">
              <a:solidFill>
                <a:srgbClr val="FFFFFF"/>
              </a:solidFill>
            </a:endParaRPr>
          </a:p>
        </p:txBody>
      </p:sp>
      <p:pic>
        <p:nvPicPr>
          <p:cNvPr id="161" name="Google Shape;161;p21"/>
          <p:cNvPicPr preferRelativeResize="0"/>
          <p:nvPr/>
        </p:nvPicPr>
        <p:blipFill>
          <a:blip r:embed="rId4">
            <a:alphaModFix/>
          </a:blip>
          <a:stretch>
            <a:fillRect/>
          </a:stretch>
        </p:blipFill>
        <p:spPr>
          <a:xfrm>
            <a:off x="971400" y="2009375"/>
            <a:ext cx="3474075" cy="2063624"/>
          </a:xfrm>
          <a:prstGeom prst="rect">
            <a:avLst/>
          </a:prstGeom>
          <a:noFill/>
          <a:ln>
            <a:noFill/>
          </a:ln>
        </p:spPr>
      </p:pic>
      <p:pic>
        <p:nvPicPr>
          <p:cNvPr id="162" name="Google Shape;162;p21"/>
          <p:cNvPicPr preferRelativeResize="0"/>
          <p:nvPr/>
        </p:nvPicPr>
        <p:blipFill>
          <a:blip r:embed="rId4">
            <a:alphaModFix/>
          </a:blip>
          <a:stretch>
            <a:fillRect/>
          </a:stretch>
        </p:blipFill>
        <p:spPr>
          <a:xfrm rot="10800000">
            <a:off x="4923025" y="1910575"/>
            <a:ext cx="3436925" cy="2041550"/>
          </a:xfrm>
          <a:prstGeom prst="rect">
            <a:avLst/>
          </a:prstGeom>
          <a:noFill/>
          <a:ln>
            <a:noFill/>
          </a:ln>
        </p:spPr>
      </p:pic>
      <p:sp>
        <p:nvSpPr>
          <p:cNvPr id="163" name="Google Shape;163;p21"/>
          <p:cNvSpPr txBox="1"/>
          <p:nvPr/>
        </p:nvSpPr>
        <p:spPr>
          <a:xfrm>
            <a:off x="1161400" y="2404875"/>
            <a:ext cx="737400" cy="76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rPr>
              <a:t>F(x)</a:t>
            </a:r>
            <a:endParaRPr sz="1800"/>
          </a:p>
        </p:txBody>
      </p:sp>
      <p:sp>
        <p:nvSpPr>
          <p:cNvPr id="164" name="Google Shape;164;p21"/>
          <p:cNvSpPr txBox="1"/>
          <p:nvPr/>
        </p:nvSpPr>
        <p:spPr>
          <a:xfrm>
            <a:off x="4647125" y="2480025"/>
            <a:ext cx="1335600" cy="76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rPr>
              <a:t>-log(F(x))</a:t>
            </a:r>
            <a:endParaRPr sz="1800"/>
          </a:p>
        </p:txBody>
      </p:sp>
      <p:pic>
        <p:nvPicPr>
          <p:cNvPr id="165" name="Google Shape;165;p21"/>
          <p:cNvPicPr preferRelativeResize="0"/>
          <p:nvPr/>
        </p:nvPicPr>
        <p:blipFill>
          <a:blip r:embed="rId5">
            <a:alphaModFix/>
          </a:blip>
          <a:stretch>
            <a:fillRect/>
          </a:stretch>
        </p:blipFill>
        <p:spPr>
          <a:xfrm>
            <a:off x="3068155" y="3246517"/>
            <a:ext cx="373620" cy="363863"/>
          </a:xfrm>
          <a:prstGeom prst="rect">
            <a:avLst/>
          </a:prstGeom>
          <a:noFill/>
          <a:ln>
            <a:noFill/>
          </a:ln>
        </p:spPr>
      </p:pic>
      <p:pic>
        <p:nvPicPr>
          <p:cNvPr id="166" name="Google Shape;166;p21"/>
          <p:cNvPicPr preferRelativeResize="0"/>
          <p:nvPr/>
        </p:nvPicPr>
        <p:blipFill>
          <a:blip r:embed="rId5">
            <a:alphaModFix/>
          </a:blip>
          <a:stretch>
            <a:fillRect/>
          </a:stretch>
        </p:blipFill>
        <p:spPr>
          <a:xfrm>
            <a:off x="1810489" y="3384524"/>
            <a:ext cx="373620" cy="363863"/>
          </a:xfrm>
          <a:prstGeom prst="rect">
            <a:avLst/>
          </a:prstGeom>
          <a:noFill/>
          <a:ln>
            <a:noFill/>
          </a:ln>
        </p:spPr>
      </p:pic>
      <p:pic>
        <p:nvPicPr>
          <p:cNvPr id="167" name="Google Shape;167;p21"/>
          <p:cNvPicPr preferRelativeResize="0"/>
          <p:nvPr/>
        </p:nvPicPr>
        <p:blipFill>
          <a:blip r:embed="rId5">
            <a:alphaModFix/>
          </a:blip>
          <a:stretch>
            <a:fillRect/>
          </a:stretch>
        </p:blipFill>
        <p:spPr>
          <a:xfrm>
            <a:off x="2791516" y="2762165"/>
            <a:ext cx="373620" cy="363863"/>
          </a:xfrm>
          <a:prstGeom prst="rect">
            <a:avLst/>
          </a:prstGeom>
          <a:noFill/>
          <a:ln>
            <a:noFill/>
          </a:ln>
        </p:spPr>
      </p:pic>
      <p:pic>
        <p:nvPicPr>
          <p:cNvPr id="168" name="Google Shape;168;p21"/>
          <p:cNvPicPr preferRelativeResize="0"/>
          <p:nvPr/>
        </p:nvPicPr>
        <p:blipFill>
          <a:blip r:embed="rId5">
            <a:alphaModFix/>
          </a:blip>
          <a:stretch>
            <a:fillRect/>
          </a:stretch>
        </p:blipFill>
        <p:spPr>
          <a:xfrm>
            <a:off x="2143821" y="2933486"/>
            <a:ext cx="373620" cy="363863"/>
          </a:xfrm>
          <a:prstGeom prst="rect">
            <a:avLst/>
          </a:prstGeom>
          <a:noFill/>
          <a:ln>
            <a:noFill/>
          </a:ln>
        </p:spPr>
      </p:pic>
      <p:pic>
        <p:nvPicPr>
          <p:cNvPr id="169" name="Google Shape;169;p21"/>
          <p:cNvPicPr preferRelativeResize="0"/>
          <p:nvPr/>
        </p:nvPicPr>
        <p:blipFill>
          <a:blip r:embed="rId5">
            <a:alphaModFix/>
          </a:blip>
          <a:stretch>
            <a:fillRect/>
          </a:stretch>
        </p:blipFill>
        <p:spPr>
          <a:xfrm>
            <a:off x="2466811" y="2277821"/>
            <a:ext cx="373620" cy="363863"/>
          </a:xfrm>
          <a:prstGeom prst="rect">
            <a:avLst/>
          </a:prstGeom>
          <a:noFill/>
          <a:ln>
            <a:noFill/>
          </a:ln>
        </p:spPr>
      </p:pic>
      <p:pic>
        <p:nvPicPr>
          <p:cNvPr id="170" name="Google Shape;170;p21"/>
          <p:cNvPicPr preferRelativeResize="0"/>
          <p:nvPr/>
        </p:nvPicPr>
        <p:blipFill>
          <a:blip r:embed="rId6">
            <a:alphaModFix/>
          </a:blip>
          <a:stretch>
            <a:fillRect/>
          </a:stretch>
        </p:blipFill>
        <p:spPr>
          <a:xfrm>
            <a:off x="3068150" y="2118561"/>
            <a:ext cx="373620" cy="363863"/>
          </a:xfrm>
          <a:prstGeom prst="rect">
            <a:avLst/>
          </a:prstGeom>
          <a:noFill/>
          <a:ln>
            <a:noFill/>
          </a:ln>
        </p:spPr>
      </p:pic>
      <p:pic>
        <p:nvPicPr>
          <p:cNvPr id="171" name="Google Shape;171;p21"/>
          <p:cNvPicPr preferRelativeResize="0"/>
          <p:nvPr/>
        </p:nvPicPr>
        <p:blipFill>
          <a:blip r:embed="rId6">
            <a:alphaModFix/>
          </a:blip>
          <a:stretch>
            <a:fillRect/>
          </a:stretch>
        </p:blipFill>
        <p:spPr>
          <a:xfrm>
            <a:off x="1109962" y="3093824"/>
            <a:ext cx="373620" cy="363863"/>
          </a:xfrm>
          <a:prstGeom prst="rect">
            <a:avLst/>
          </a:prstGeom>
          <a:noFill/>
          <a:ln>
            <a:noFill/>
          </a:ln>
        </p:spPr>
      </p:pic>
      <p:pic>
        <p:nvPicPr>
          <p:cNvPr id="172" name="Google Shape;172;p21"/>
          <p:cNvPicPr preferRelativeResize="0"/>
          <p:nvPr/>
        </p:nvPicPr>
        <p:blipFill>
          <a:blip r:embed="rId6">
            <a:alphaModFix/>
          </a:blip>
          <a:stretch>
            <a:fillRect/>
          </a:stretch>
        </p:blipFill>
        <p:spPr>
          <a:xfrm>
            <a:off x="3679443" y="3171383"/>
            <a:ext cx="373620" cy="363862"/>
          </a:xfrm>
          <a:prstGeom prst="rect">
            <a:avLst/>
          </a:prstGeom>
          <a:noFill/>
          <a:ln>
            <a:noFill/>
          </a:ln>
        </p:spPr>
      </p:pic>
      <p:pic>
        <p:nvPicPr>
          <p:cNvPr id="173" name="Google Shape;173;p21"/>
          <p:cNvPicPr preferRelativeResize="0"/>
          <p:nvPr/>
        </p:nvPicPr>
        <p:blipFill>
          <a:blip r:embed="rId6">
            <a:alphaModFix/>
          </a:blip>
          <a:stretch>
            <a:fillRect/>
          </a:stretch>
        </p:blipFill>
        <p:spPr>
          <a:xfrm>
            <a:off x="3439200" y="2644974"/>
            <a:ext cx="373620" cy="363863"/>
          </a:xfrm>
          <a:prstGeom prst="rect">
            <a:avLst/>
          </a:prstGeom>
          <a:noFill/>
          <a:ln>
            <a:noFill/>
          </a:ln>
        </p:spPr>
      </p:pic>
      <p:cxnSp>
        <p:nvCxnSpPr>
          <p:cNvPr id="174" name="Google Shape;174;p21"/>
          <p:cNvCxnSpPr/>
          <p:nvPr/>
        </p:nvCxnSpPr>
        <p:spPr>
          <a:xfrm rot="10800000" flipH="1">
            <a:off x="1124575" y="4724975"/>
            <a:ext cx="3167700" cy="11100"/>
          </a:xfrm>
          <a:prstGeom prst="straightConnector1">
            <a:avLst/>
          </a:prstGeom>
          <a:noFill/>
          <a:ln w="9525" cap="flat" cmpd="sng">
            <a:solidFill>
              <a:schemeClr val="dk2"/>
            </a:solidFill>
            <a:prstDash val="solid"/>
            <a:round/>
            <a:headEnd type="none" w="med" len="med"/>
            <a:tailEnd type="none" w="med" len="med"/>
          </a:ln>
        </p:spPr>
      </p:cxnSp>
      <p:pic>
        <p:nvPicPr>
          <p:cNvPr id="175" name="Google Shape;175;p21"/>
          <p:cNvPicPr preferRelativeResize="0"/>
          <p:nvPr/>
        </p:nvPicPr>
        <p:blipFill>
          <a:blip r:embed="rId5">
            <a:alphaModFix/>
          </a:blip>
          <a:stretch>
            <a:fillRect/>
          </a:stretch>
        </p:blipFill>
        <p:spPr>
          <a:xfrm>
            <a:off x="1810489" y="4372224"/>
            <a:ext cx="373620" cy="363863"/>
          </a:xfrm>
          <a:prstGeom prst="rect">
            <a:avLst/>
          </a:prstGeom>
          <a:noFill/>
          <a:ln>
            <a:noFill/>
          </a:ln>
        </p:spPr>
      </p:pic>
      <p:pic>
        <p:nvPicPr>
          <p:cNvPr id="176" name="Google Shape;176;p21"/>
          <p:cNvPicPr preferRelativeResize="0"/>
          <p:nvPr/>
        </p:nvPicPr>
        <p:blipFill>
          <a:blip r:embed="rId5">
            <a:alphaModFix/>
          </a:blip>
          <a:stretch>
            <a:fillRect/>
          </a:stretch>
        </p:blipFill>
        <p:spPr>
          <a:xfrm>
            <a:off x="2115289" y="4372224"/>
            <a:ext cx="373620" cy="363863"/>
          </a:xfrm>
          <a:prstGeom prst="rect">
            <a:avLst/>
          </a:prstGeom>
          <a:noFill/>
          <a:ln>
            <a:noFill/>
          </a:ln>
        </p:spPr>
      </p:pic>
      <p:pic>
        <p:nvPicPr>
          <p:cNvPr id="177" name="Google Shape;177;p21"/>
          <p:cNvPicPr preferRelativeResize="0"/>
          <p:nvPr/>
        </p:nvPicPr>
        <p:blipFill>
          <a:blip r:embed="rId5">
            <a:alphaModFix/>
          </a:blip>
          <a:stretch>
            <a:fillRect/>
          </a:stretch>
        </p:blipFill>
        <p:spPr>
          <a:xfrm>
            <a:off x="2496289" y="4372224"/>
            <a:ext cx="373620" cy="363863"/>
          </a:xfrm>
          <a:prstGeom prst="rect">
            <a:avLst/>
          </a:prstGeom>
          <a:noFill/>
          <a:ln>
            <a:noFill/>
          </a:ln>
        </p:spPr>
      </p:pic>
      <p:pic>
        <p:nvPicPr>
          <p:cNvPr id="178" name="Google Shape;178;p21"/>
          <p:cNvPicPr preferRelativeResize="0"/>
          <p:nvPr/>
        </p:nvPicPr>
        <p:blipFill>
          <a:blip r:embed="rId5">
            <a:alphaModFix/>
          </a:blip>
          <a:stretch>
            <a:fillRect/>
          </a:stretch>
        </p:blipFill>
        <p:spPr>
          <a:xfrm>
            <a:off x="2801089" y="4372224"/>
            <a:ext cx="373620" cy="363863"/>
          </a:xfrm>
          <a:prstGeom prst="rect">
            <a:avLst/>
          </a:prstGeom>
          <a:noFill/>
          <a:ln>
            <a:noFill/>
          </a:ln>
        </p:spPr>
      </p:pic>
      <p:pic>
        <p:nvPicPr>
          <p:cNvPr id="179" name="Google Shape;179;p21"/>
          <p:cNvPicPr preferRelativeResize="0"/>
          <p:nvPr/>
        </p:nvPicPr>
        <p:blipFill>
          <a:blip r:embed="rId5">
            <a:alphaModFix/>
          </a:blip>
          <a:stretch>
            <a:fillRect/>
          </a:stretch>
        </p:blipFill>
        <p:spPr>
          <a:xfrm>
            <a:off x="3105889" y="4372224"/>
            <a:ext cx="373620" cy="363863"/>
          </a:xfrm>
          <a:prstGeom prst="rect">
            <a:avLst/>
          </a:prstGeom>
          <a:noFill/>
          <a:ln>
            <a:noFill/>
          </a:ln>
        </p:spPr>
      </p:pic>
      <p:pic>
        <p:nvPicPr>
          <p:cNvPr id="180" name="Google Shape;180;p21"/>
          <p:cNvPicPr preferRelativeResize="0"/>
          <p:nvPr/>
        </p:nvPicPr>
        <p:blipFill>
          <a:blip r:embed="rId7">
            <a:alphaModFix/>
          </a:blip>
          <a:stretch>
            <a:fillRect/>
          </a:stretch>
        </p:blipFill>
        <p:spPr>
          <a:xfrm>
            <a:off x="5142000" y="1772736"/>
            <a:ext cx="345825" cy="345825"/>
          </a:xfrm>
          <a:prstGeom prst="rect">
            <a:avLst/>
          </a:prstGeom>
          <a:noFill/>
          <a:ln>
            <a:noFill/>
          </a:ln>
        </p:spPr>
      </p:pic>
      <p:sp>
        <p:nvSpPr>
          <p:cNvPr id="181" name="Google Shape;181;p21"/>
          <p:cNvSpPr txBox="1"/>
          <p:nvPr/>
        </p:nvSpPr>
        <p:spPr>
          <a:xfrm>
            <a:off x="6810450" y="811225"/>
            <a:ext cx="1499100" cy="76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200">
                <a:solidFill>
                  <a:schemeClr val="dk2"/>
                </a:solidFill>
              </a:rPr>
              <a:t>FALTAN ANIMACIONES PPT</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childTnLst>
                                </p:cTn>
                              </p:par>
                              <p:par>
                                <p:cTn id="8" presetID="10" presetClass="entr" presetSubtype="0" fill="hold"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fade">
                                      <p:cBhvr>
                                        <p:cTn id="10" dur="1000"/>
                                        <p:tgtEl>
                                          <p:spTgt spid="1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5"/>
                                        </p:tgtEl>
                                        <p:attrNameLst>
                                          <p:attrName>style.visibility</p:attrName>
                                        </p:attrNameLst>
                                      </p:cBhvr>
                                      <p:to>
                                        <p:strVal val="visible"/>
                                      </p:to>
                                    </p:set>
                                    <p:animEffect transition="in" filter="fade">
                                      <p:cBhvr>
                                        <p:cTn id="15" dur="300"/>
                                        <p:tgtEl>
                                          <p:spTgt spid="165"/>
                                        </p:tgtEl>
                                      </p:cBhvr>
                                    </p:animEffect>
                                  </p:childTnLst>
                                </p:cTn>
                              </p:par>
                              <p:par>
                                <p:cTn id="16" presetID="10" presetClass="entr" presetSubtype="0" fill="hold" nodeType="withEffect">
                                  <p:stCondLst>
                                    <p:cond delay="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1000"/>
                                        <p:tgtEl>
                                          <p:spTgt spid="166"/>
                                        </p:tgtEl>
                                      </p:cBhvr>
                                    </p:animEffect>
                                  </p:childTnLst>
                                </p:cTn>
                              </p:par>
                              <p:par>
                                <p:cTn id="19" presetID="10" presetClass="entr" presetSubtype="0" fill="hold" nodeType="withEffect">
                                  <p:stCondLst>
                                    <p:cond delay="0"/>
                                  </p:stCondLst>
                                  <p:childTnLst>
                                    <p:set>
                                      <p:cBhvr>
                                        <p:cTn id="20" dur="1" fill="hold">
                                          <p:stCondLst>
                                            <p:cond delay="0"/>
                                          </p:stCondLst>
                                        </p:cTn>
                                        <p:tgtEl>
                                          <p:spTgt spid="167"/>
                                        </p:tgtEl>
                                        <p:attrNameLst>
                                          <p:attrName>style.visibility</p:attrName>
                                        </p:attrNameLst>
                                      </p:cBhvr>
                                      <p:to>
                                        <p:strVal val="visible"/>
                                      </p:to>
                                    </p:set>
                                    <p:animEffect transition="in" filter="fade">
                                      <p:cBhvr>
                                        <p:cTn id="21" dur="1000"/>
                                        <p:tgtEl>
                                          <p:spTgt spid="167"/>
                                        </p:tgtEl>
                                      </p:cBhvr>
                                    </p:animEffect>
                                  </p:childTnLst>
                                </p:cTn>
                              </p:par>
                              <p:par>
                                <p:cTn id="22" presetID="10" presetClass="entr" presetSubtype="0" fill="hold" nodeType="withEffect">
                                  <p:stCondLst>
                                    <p:cond delay="0"/>
                                  </p:stCondLst>
                                  <p:childTnLst>
                                    <p:set>
                                      <p:cBhvr>
                                        <p:cTn id="23" dur="1" fill="hold">
                                          <p:stCondLst>
                                            <p:cond delay="0"/>
                                          </p:stCondLst>
                                        </p:cTn>
                                        <p:tgtEl>
                                          <p:spTgt spid="168"/>
                                        </p:tgtEl>
                                        <p:attrNameLst>
                                          <p:attrName>style.visibility</p:attrName>
                                        </p:attrNameLst>
                                      </p:cBhvr>
                                      <p:to>
                                        <p:strVal val="visible"/>
                                      </p:to>
                                    </p:set>
                                    <p:animEffect transition="in" filter="fade">
                                      <p:cBhvr>
                                        <p:cTn id="24" dur="1000"/>
                                        <p:tgtEl>
                                          <p:spTgt spid="168"/>
                                        </p:tgtEl>
                                      </p:cBhvr>
                                    </p:animEffect>
                                  </p:childTnLst>
                                </p:cTn>
                              </p:par>
                              <p:par>
                                <p:cTn id="25" presetID="10" presetClass="entr" presetSubtype="0" fill="hold" nodeType="withEffect">
                                  <p:stCondLst>
                                    <p:cond delay="0"/>
                                  </p:stCondLst>
                                  <p:childTnLst>
                                    <p:set>
                                      <p:cBhvr>
                                        <p:cTn id="26" dur="1" fill="hold">
                                          <p:stCondLst>
                                            <p:cond delay="0"/>
                                          </p:stCondLst>
                                        </p:cTn>
                                        <p:tgtEl>
                                          <p:spTgt spid="169"/>
                                        </p:tgtEl>
                                        <p:attrNameLst>
                                          <p:attrName>style.visibility</p:attrName>
                                        </p:attrNameLst>
                                      </p:cBhvr>
                                      <p:to>
                                        <p:strVal val="visible"/>
                                      </p:to>
                                    </p:set>
                                    <p:animEffect transition="in" filter="fade">
                                      <p:cBhvr>
                                        <p:cTn id="27" dur="1000"/>
                                        <p:tgtEl>
                                          <p:spTgt spid="169"/>
                                        </p:tgtEl>
                                      </p:cBhvr>
                                    </p:animEffect>
                                  </p:childTnLst>
                                </p:cTn>
                              </p:par>
                              <p:par>
                                <p:cTn id="28" presetID="10" presetClass="entr" presetSubtype="0" fill="hold" nodeType="withEffect">
                                  <p:stCondLst>
                                    <p:cond delay="0"/>
                                  </p:stCondLst>
                                  <p:childTnLst>
                                    <p:set>
                                      <p:cBhvr>
                                        <p:cTn id="29" dur="1" fill="hold">
                                          <p:stCondLst>
                                            <p:cond delay="0"/>
                                          </p:stCondLst>
                                        </p:cTn>
                                        <p:tgtEl>
                                          <p:spTgt spid="170"/>
                                        </p:tgtEl>
                                        <p:attrNameLst>
                                          <p:attrName>style.visibility</p:attrName>
                                        </p:attrNameLst>
                                      </p:cBhvr>
                                      <p:to>
                                        <p:strVal val="visible"/>
                                      </p:to>
                                    </p:set>
                                    <p:animEffect transition="in" filter="fade">
                                      <p:cBhvr>
                                        <p:cTn id="30" dur="1000"/>
                                        <p:tgtEl>
                                          <p:spTgt spid="170"/>
                                        </p:tgtEl>
                                      </p:cBhvr>
                                    </p:animEffect>
                                  </p:childTnLst>
                                </p:cTn>
                              </p:par>
                              <p:par>
                                <p:cTn id="31" presetID="10" presetClass="entr" presetSubtype="0" fill="hold" nodeType="withEffect">
                                  <p:stCondLst>
                                    <p:cond delay="0"/>
                                  </p:stCondLst>
                                  <p:childTnLst>
                                    <p:set>
                                      <p:cBhvr>
                                        <p:cTn id="32" dur="1" fill="hold">
                                          <p:stCondLst>
                                            <p:cond delay="0"/>
                                          </p:stCondLst>
                                        </p:cTn>
                                        <p:tgtEl>
                                          <p:spTgt spid="171"/>
                                        </p:tgtEl>
                                        <p:attrNameLst>
                                          <p:attrName>style.visibility</p:attrName>
                                        </p:attrNameLst>
                                      </p:cBhvr>
                                      <p:to>
                                        <p:strVal val="visible"/>
                                      </p:to>
                                    </p:set>
                                    <p:animEffect transition="in" filter="fade">
                                      <p:cBhvr>
                                        <p:cTn id="33" dur="1000"/>
                                        <p:tgtEl>
                                          <p:spTgt spid="171"/>
                                        </p:tgtEl>
                                      </p:cBhvr>
                                    </p:animEffect>
                                  </p:childTnLst>
                                </p:cTn>
                              </p:par>
                              <p:par>
                                <p:cTn id="34" presetID="10" presetClass="entr" presetSubtype="0" fill="hold" nodeType="withEffect">
                                  <p:stCondLst>
                                    <p:cond delay="0"/>
                                  </p:stCondLst>
                                  <p:childTnLst>
                                    <p:set>
                                      <p:cBhvr>
                                        <p:cTn id="35" dur="1" fill="hold">
                                          <p:stCondLst>
                                            <p:cond delay="0"/>
                                          </p:stCondLst>
                                        </p:cTn>
                                        <p:tgtEl>
                                          <p:spTgt spid="173"/>
                                        </p:tgtEl>
                                        <p:attrNameLst>
                                          <p:attrName>style.visibility</p:attrName>
                                        </p:attrNameLst>
                                      </p:cBhvr>
                                      <p:to>
                                        <p:strVal val="visible"/>
                                      </p:to>
                                    </p:set>
                                    <p:animEffect transition="in" filter="fade">
                                      <p:cBhvr>
                                        <p:cTn id="36" dur="1000"/>
                                        <p:tgtEl>
                                          <p:spTgt spid="173"/>
                                        </p:tgtEl>
                                      </p:cBhvr>
                                    </p:animEffect>
                                  </p:childTnLst>
                                </p:cTn>
                              </p:par>
                              <p:par>
                                <p:cTn id="37" presetID="10" presetClass="entr" presetSubtype="0" fill="hold" nodeType="withEffect">
                                  <p:stCondLst>
                                    <p:cond delay="0"/>
                                  </p:stCondLst>
                                  <p:childTnLst>
                                    <p:set>
                                      <p:cBhvr>
                                        <p:cTn id="38" dur="1" fill="hold">
                                          <p:stCondLst>
                                            <p:cond delay="0"/>
                                          </p:stCondLst>
                                        </p:cTn>
                                        <p:tgtEl>
                                          <p:spTgt spid="172"/>
                                        </p:tgtEl>
                                        <p:attrNameLst>
                                          <p:attrName>style.visibility</p:attrName>
                                        </p:attrNameLst>
                                      </p:cBhvr>
                                      <p:to>
                                        <p:strVal val="visible"/>
                                      </p:to>
                                    </p:set>
                                    <p:animEffect transition="in" filter="fade">
                                      <p:cBhvr>
                                        <p:cTn id="39" dur="1000"/>
                                        <p:tgtEl>
                                          <p:spTgt spid="17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4"/>
                                        </p:tgtEl>
                                        <p:attrNameLst>
                                          <p:attrName>style.visibility</p:attrName>
                                        </p:attrNameLst>
                                      </p:cBhvr>
                                      <p:to>
                                        <p:strVal val="visible"/>
                                      </p:to>
                                    </p:set>
                                    <p:animEffect transition="in" filter="fade">
                                      <p:cBhvr>
                                        <p:cTn id="44" dur="1000"/>
                                        <p:tgtEl>
                                          <p:spTgt spid="17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9"/>
                                        </p:tgtEl>
                                        <p:attrNameLst>
                                          <p:attrName>style.visibility</p:attrName>
                                        </p:attrNameLst>
                                      </p:cBhvr>
                                      <p:to>
                                        <p:strVal val="visible"/>
                                      </p:to>
                                    </p:set>
                                    <p:animEffect transition="in" filter="fade">
                                      <p:cBhvr>
                                        <p:cTn id="49" dur="1000"/>
                                        <p:tgtEl>
                                          <p:spTgt spid="179"/>
                                        </p:tgtEl>
                                      </p:cBhvr>
                                    </p:animEffect>
                                  </p:childTnLst>
                                </p:cTn>
                              </p:par>
                              <p:par>
                                <p:cTn id="50" presetID="10" presetClass="entr" presetSubtype="0" fill="hold" nodeType="withEffect">
                                  <p:stCondLst>
                                    <p:cond delay="0"/>
                                  </p:stCondLst>
                                  <p:childTnLst>
                                    <p:set>
                                      <p:cBhvr>
                                        <p:cTn id="51" dur="1" fill="hold">
                                          <p:stCondLst>
                                            <p:cond delay="0"/>
                                          </p:stCondLst>
                                        </p:cTn>
                                        <p:tgtEl>
                                          <p:spTgt spid="175"/>
                                        </p:tgtEl>
                                        <p:attrNameLst>
                                          <p:attrName>style.visibility</p:attrName>
                                        </p:attrNameLst>
                                      </p:cBhvr>
                                      <p:to>
                                        <p:strVal val="visible"/>
                                      </p:to>
                                    </p:set>
                                    <p:animEffect transition="in" filter="fade">
                                      <p:cBhvr>
                                        <p:cTn id="52" dur="1000"/>
                                        <p:tgtEl>
                                          <p:spTgt spid="175"/>
                                        </p:tgtEl>
                                      </p:cBhvr>
                                    </p:animEffect>
                                  </p:childTnLst>
                                </p:cTn>
                              </p:par>
                              <p:par>
                                <p:cTn id="53" presetID="10" presetClass="entr" presetSubtype="0" fill="hold" nodeType="withEffect">
                                  <p:stCondLst>
                                    <p:cond delay="0"/>
                                  </p:stCondLst>
                                  <p:childTnLst>
                                    <p:set>
                                      <p:cBhvr>
                                        <p:cTn id="54" dur="1" fill="hold">
                                          <p:stCondLst>
                                            <p:cond delay="0"/>
                                          </p:stCondLst>
                                        </p:cTn>
                                        <p:tgtEl>
                                          <p:spTgt spid="176"/>
                                        </p:tgtEl>
                                        <p:attrNameLst>
                                          <p:attrName>style.visibility</p:attrName>
                                        </p:attrNameLst>
                                      </p:cBhvr>
                                      <p:to>
                                        <p:strVal val="visible"/>
                                      </p:to>
                                    </p:set>
                                    <p:animEffect transition="in" filter="fade">
                                      <p:cBhvr>
                                        <p:cTn id="55" dur="1000"/>
                                        <p:tgtEl>
                                          <p:spTgt spid="176"/>
                                        </p:tgtEl>
                                      </p:cBhvr>
                                    </p:animEffect>
                                  </p:childTnLst>
                                </p:cTn>
                              </p:par>
                              <p:par>
                                <p:cTn id="56" presetID="10" presetClass="entr" presetSubtype="0" fill="hold" nodeType="withEffect">
                                  <p:stCondLst>
                                    <p:cond delay="0"/>
                                  </p:stCondLst>
                                  <p:childTnLst>
                                    <p:set>
                                      <p:cBhvr>
                                        <p:cTn id="57" dur="1" fill="hold">
                                          <p:stCondLst>
                                            <p:cond delay="0"/>
                                          </p:stCondLst>
                                        </p:cTn>
                                        <p:tgtEl>
                                          <p:spTgt spid="177"/>
                                        </p:tgtEl>
                                        <p:attrNameLst>
                                          <p:attrName>style.visibility</p:attrName>
                                        </p:attrNameLst>
                                      </p:cBhvr>
                                      <p:to>
                                        <p:strVal val="visible"/>
                                      </p:to>
                                    </p:set>
                                    <p:animEffect transition="in" filter="fade">
                                      <p:cBhvr>
                                        <p:cTn id="58" dur="1000"/>
                                        <p:tgtEl>
                                          <p:spTgt spid="177"/>
                                        </p:tgtEl>
                                      </p:cBhvr>
                                    </p:animEffect>
                                  </p:childTnLst>
                                </p:cTn>
                              </p:par>
                              <p:par>
                                <p:cTn id="59" presetID="10" presetClass="entr" presetSubtype="0" fill="hold" nodeType="withEffect">
                                  <p:stCondLst>
                                    <p:cond delay="0"/>
                                  </p:stCondLst>
                                  <p:childTnLst>
                                    <p:set>
                                      <p:cBhvr>
                                        <p:cTn id="60" dur="1" fill="hold">
                                          <p:stCondLst>
                                            <p:cond delay="0"/>
                                          </p:stCondLst>
                                        </p:cTn>
                                        <p:tgtEl>
                                          <p:spTgt spid="178"/>
                                        </p:tgtEl>
                                        <p:attrNameLst>
                                          <p:attrName>style.visibility</p:attrName>
                                        </p:attrNameLst>
                                      </p:cBhvr>
                                      <p:to>
                                        <p:strVal val="visible"/>
                                      </p:to>
                                    </p:set>
                                    <p:animEffect transition="in" filter="fade">
                                      <p:cBhvr>
                                        <p:cTn id="61" dur="1000"/>
                                        <p:tgtEl>
                                          <p:spTgt spid="17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80"/>
                                        </p:tgtEl>
                                        <p:attrNameLst>
                                          <p:attrName>style.visibility</p:attrName>
                                        </p:attrNameLst>
                                      </p:cBhvr>
                                      <p:to>
                                        <p:strVal val="visible"/>
                                      </p:to>
                                    </p:set>
                                    <p:animEffect transition="in" filter="fade">
                                      <p:cBhvr>
                                        <p:cTn id="66" dur="1000"/>
                                        <p:tgtEl>
                                          <p:spTgt spid="18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1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720</Words>
  <Application>Microsoft Office PowerPoint</Application>
  <PresentationFormat>On-screen Show (16:9)</PresentationFormat>
  <Paragraphs>112</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Arimo</vt:lpstr>
      <vt:lpstr>Courier New</vt:lpstr>
      <vt:lpstr>Arial</vt:lpstr>
      <vt:lpstr>Simple Light</vt:lpstr>
      <vt:lpstr>Hamiltonian Monte Carlo &amp;   the No U-Turn Sampler</vt:lpstr>
      <vt:lpstr>Objectives</vt:lpstr>
      <vt:lpstr>Let’s test your knowledge priors… </vt:lpstr>
      <vt:lpstr>Agenda</vt:lpstr>
      <vt:lpstr>     Introduction</vt:lpstr>
      <vt:lpstr>History</vt:lpstr>
      <vt:lpstr>STAN</vt:lpstr>
      <vt:lpstr>Agenda</vt:lpstr>
      <vt:lpstr>How does it work?</vt:lpstr>
      <vt:lpstr>Mechanical Statistics </vt:lpstr>
      <vt:lpstr>Energy of the system</vt:lpstr>
      <vt:lpstr>How do we generate proposals?</vt:lpstr>
      <vt:lpstr>When do we accept proposals?</vt:lpstr>
      <vt:lpstr>Metropolis Hastings vs HMC</vt:lpstr>
      <vt:lpstr>HMC vs No U-Turn</vt:lpstr>
      <vt:lpstr>Agenda</vt:lpstr>
      <vt:lpstr>A duel to the death</vt:lpstr>
      <vt:lpstr>PowerPoint Presentation</vt:lpstr>
      <vt:lpstr>PowerPoint Presentation</vt:lpstr>
      <vt:lpstr>Takeaways</vt:lpstr>
      <vt:lpstr>Want to learn more?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Hamiltonian Monte Carlo &amp;   the No U-Turn Sampler</dc:title>
  <dc:creator>pmeji</dc:creator>
  <cp:lastModifiedBy> </cp:lastModifiedBy>
  <cp:revision>1</cp:revision>
  <dcterms:modified xsi:type="dcterms:W3CDTF">2019-11-12T15:12:49Z</dcterms:modified>
</cp:coreProperties>
</file>